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6" r:id="rId1"/>
    <p:sldMasterId id="2147483888" r:id="rId2"/>
  </p:sldMasterIdLst>
  <p:notesMasterIdLst>
    <p:notesMasterId r:id="rId16"/>
  </p:notesMasterIdLst>
  <p:sldIdLst>
    <p:sldId id="859" r:id="rId3"/>
    <p:sldId id="871" r:id="rId4"/>
    <p:sldId id="872" r:id="rId5"/>
    <p:sldId id="873" r:id="rId6"/>
    <p:sldId id="874" r:id="rId7"/>
    <p:sldId id="875" r:id="rId8"/>
    <p:sldId id="870" r:id="rId9"/>
    <p:sldId id="864" r:id="rId10"/>
    <p:sldId id="869" r:id="rId11"/>
    <p:sldId id="865" r:id="rId12"/>
    <p:sldId id="866" r:id="rId13"/>
    <p:sldId id="867" r:id="rId14"/>
    <p:sldId id="868" r:id="rId15"/>
  </p:sldIdLst>
  <p:sldSz cx="9144000" cy="6858000" type="screen4x3"/>
  <p:notesSz cx="7010400" cy="9296400"/>
  <p:defaultTextStyle>
    <a:defPPr>
      <a:defRPr lang="en-US"/>
    </a:defPPr>
    <a:lvl1pPr algn="l" rtl="0" fontAlgn="base">
      <a:spcBef>
        <a:spcPct val="0"/>
      </a:spcBef>
      <a:spcAft>
        <a:spcPct val="0"/>
      </a:spcAft>
      <a:defRPr sz="1400" kern="1200">
        <a:solidFill>
          <a:schemeClr val="tx1"/>
        </a:solidFill>
        <a:latin typeface="Verdana" pitchFamily="34" charset="0"/>
        <a:ea typeface="+mn-ea"/>
        <a:cs typeface="Arial" charset="0"/>
      </a:defRPr>
    </a:lvl1pPr>
    <a:lvl2pPr marL="457200" algn="l" rtl="0" fontAlgn="base">
      <a:spcBef>
        <a:spcPct val="0"/>
      </a:spcBef>
      <a:spcAft>
        <a:spcPct val="0"/>
      </a:spcAft>
      <a:defRPr sz="1400" kern="1200">
        <a:solidFill>
          <a:schemeClr val="tx1"/>
        </a:solidFill>
        <a:latin typeface="Verdana" pitchFamily="34" charset="0"/>
        <a:ea typeface="+mn-ea"/>
        <a:cs typeface="Arial" charset="0"/>
      </a:defRPr>
    </a:lvl2pPr>
    <a:lvl3pPr marL="914400" algn="l" rtl="0" fontAlgn="base">
      <a:spcBef>
        <a:spcPct val="0"/>
      </a:spcBef>
      <a:spcAft>
        <a:spcPct val="0"/>
      </a:spcAft>
      <a:defRPr sz="1400" kern="1200">
        <a:solidFill>
          <a:schemeClr val="tx1"/>
        </a:solidFill>
        <a:latin typeface="Verdana" pitchFamily="34" charset="0"/>
        <a:ea typeface="+mn-ea"/>
        <a:cs typeface="Arial" charset="0"/>
      </a:defRPr>
    </a:lvl3pPr>
    <a:lvl4pPr marL="1371600" algn="l" rtl="0" fontAlgn="base">
      <a:spcBef>
        <a:spcPct val="0"/>
      </a:spcBef>
      <a:spcAft>
        <a:spcPct val="0"/>
      </a:spcAft>
      <a:defRPr sz="1400" kern="1200">
        <a:solidFill>
          <a:schemeClr val="tx1"/>
        </a:solidFill>
        <a:latin typeface="Verdana" pitchFamily="34" charset="0"/>
        <a:ea typeface="+mn-ea"/>
        <a:cs typeface="Arial" charset="0"/>
      </a:defRPr>
    </a:lvl4pPr>
    <a:lvl5pPr marL="1828800" algn="l" rtl="0" fontAlgn="base">
      <a:spcBef>
        <a:spcPct val="0"/>
      </a:spcBef>
      <a:spcAft>
        <a:spcPct val="0"/>
      </a:spcAft>
      <a:defRPr sz="1400" kern="1200">
        <a:solidFill>
          <a:schemeClr val="tx1"/>
        </a:solidFill>
        <a:latin typeface="Verdana" pitchFamily="34" charset="0"/>
        <a:ea typeface="+mn-ea"/>
        <a:cs typeface="Arial" charset="0"/>
      </a:defRPr>
    </a:lvl5pPr>
    <a:lvl6pPr marL="2286000" algn="l" defTabSz="914400" rtl="0" eaLnBrk="1" latinLnBrk="0" hangingPunct="1">
      <a:defRPr sz="1400" kern="1200">
        <a:solidFill>
          <a:schemeClr val="tx1"/>
        </a:solidFill>
        <a:latin typeface="Verdana" pitchFamily="34" charset="0"/>
        <a:ea typeface="+mn-ea"/>
        <a:cs typeface="Arial" charset="0"/>
      </a:defRPr>
    </a:lvl6pPr>
    <a:lvl7pPr marL="2743200" algn="l" defTabSz="914400" rtl="0" eaLnBrk="1" latinLnBrk="0" hangingPunct="1">
      <a:defRPr sz="1400" kern="1200">
        <a:solidFill>
          <a:schemeClr val="tx1"/>
        </a:solidFill>
        <a:latin typeface="Verdana" pitchFamily="34" charset="0"/>
        <a:ea typeface="+mn-ea"/>
        <a:cs typeface="Arial" charset="0"/>
      </a:defRPr>
    </a:lvl7pPr>
    <a:lvl8pPr marL="3200400" algn="l" defTabSz="914400" rtl="0" eaLnBrk="1" latinLnBrk="0" hangingPunct="1">
      <a:defRPr sz="1400" kern="1200">
        <a:solidFill>
          <a:schemeClr val="tx1"/>
        </a:solidFill>
        <a:latin typeface="Verdana" pitchFamily="34" charset="0"/>
        <a:ea typeface="+mn-ea"/>
        <a:cs typeface="Arial" charset="0"/>
      </a:defRPr>
    </a:lvl8pPr>
    <a:lvl9pPr marL="3657600" algn="l" defTabSz="914400" rtl="0" eaLnBrk="1" latinLnBrk="0" hangingPunct="1">
      <a:defRPr sz="1400" kern="1200">
        <a:solidFill>
          <a:schemeClr val="tx1"/>
        </a:solidFill>
        <a:latin typeface="Verdana" pitchFamily="34" charset="0"/>
        <a:ea typeface="+mn-ea"/>
        <a:cs typeface="Arial" charset="0"/>
      </a:defRPr>
    </a:lvl9pPr>
  </p:defaultTextStyle>
  <p:extLst>
    <p:ext uri="{521415D9-36F7-43E2-AB2F-B90AF26B5E84}">
      <p14:sectionLst xmlns:p14="http://schemas.microsoft.com/office/powerpoint/2010/main">
        <p14:section name="Default Section" id="{15B2847B-B129-6140-A014-C8B2A5BD2E39}">
          <p14:sldIdLst>
            <p14:sldId id="859"/>
            <p14:sldId id="871"/>
            <p14:sldId id="872"/>
            <p14:sldId id="873"/>
            <p14:sldId id="874"/>
            <p14:sldId id="875"/>
            <p14:sldId id="870"/>
            <p14:sldId id="864"/>
            <p14:sldId id="869"/>
            <p14:sldId id="865"/>
            <p14:sldId id="866"/>
            <p14:sldId id="867"/>
            <p14:sldId id="8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66FF"/>
    <a:srgbClr val="6600FF"/>
    <a:srgbClr val="0000FF"/>
    <a:srgbClr val="CCFF33"/>
    <a:srgbClr val="CCCC00"/>
    <a:srgbClr val="FF0000"/>
    <a:srgbClr val="969696"/>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4" autoAdjust="0"/>
    <p:restoredTop sz="91906" autoAdjust="0"/>
  </p:normalViewPr>
  <p:slideViewPr>
    <p:cSldViewPr snapToGrid="0">
      <p:cViewPr varScale="1">
        <p:scale>
          <a:sx n="62" d="100"/>
          <a:sy n="62" d="100"/>
        </p:scale>
        <p:origin x="147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683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7683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en-US"/>
          </a:p>
        </p:txBody>
      </p:sp>
      <p:sp>
        <p:nvSpPr>
          <p:cNvPr id="4301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7683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7683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37683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26BA3E63-191B-4776-8083-A3E6DE5C58D2}" type="slidenum">
              <a:rPr lang="en-US" altLang="en-US"/>
              <a:pPr>
                <a:defRPr/>
              </a:pPr>
              <a:t>‹#›</a:t>
            </a:fld>
            <a:endParaRPr lang="en-US" altLang="en-US"/>
          </a:p>
        </p:txBody>
      </p:sp>
    </p:spTree>
    <p:extLst>
      <p:ext uri="{BB962C8B-B14F-4D97-AF65-F5344CB8AC3E}">
        <p14:creationId xmlns:p14="http://schemas.microsoft.com/office/powerpoint/2010/main" val="17059071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228600" y="2889250"/>
            <a:ext cx="2870200" cy="201613"/>
          </a:xfrm>
          <a:prstGeom prst="rect">
            <a:avLst/>
          </a:prstGeom>
          <a:solidFill>
            <a:srgbClr val="7402C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5" name="Rectangle 4"/>
          <p:cNvSpPr>
            <a:spLocks noChangeArrowheads="1"/>
          </p:cNvSpPr>
          <p:nvPr/>
        </p:nvSpPr>
        <p:spPr bwMode="auto">
          <a:xfrm>
            <a:off x="3098800" y="2889250"/>
            <a:ext cx="2870200" cy="201613"/>
          </a:xfrm>
          <a:prstGeom prst="rect">
            <a:avLst/>
          </a:prstGeom>
          <a:solidFill>
            <a:srgbClr val="7402C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6" name="Rectangle 5"/>
          <p:cNvSpPr>
            <a:spLocks noChangeArrowheads="1"/>
          </p:cNvSpPr>
          <p:nvPr/>
        </p:nvSpPr>
        <p:spPr bwMode="auto">
          <a:xfrm>
            <a:off x="5969000" y="2889250"/>
            <a:ext cx="2870200" cy="201613"/>
          </a:xfrm>
          <a:prstGeom prst="rect">
            <a:avLst/>
          </a:prstGeom>
          <a:solidFill>
            <a:srgbClr val="7402CA"/>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409602" name="Rectangle 2"/>
          <p:cNvSpPr>
            <a:spLocks noGrp="1" noChangeArrowheads="1"/>
          </p:cNvSpPr>
          <p:nvPr>
            <p:ph type="ctrTitle"/>
          </p:nvPr>
        </p:nvSpPr>
        <p:spPr>
          <a:xfrm>
            <a:off x="685800" y="685800"/>
            <a:ext cx="7772400" cy="2127250"/>
          </a:xfrm>
        </p:spPr>
        <p:txBody>
          <a:bodyPr/>
          <a:lstStyle>
            <a:lvl1pPr>
              <a:defRPr/>
            </a:lvl1pPr>
          </a:lstStyle>
          <a:p>
            <a:pPr lvl="0"/>
            <a:endParaRPr lang="en-US" altLang="en-US" noProof="0"/>
          </a:p>
        </p:txBody>
      </p:sp>
      <p:sp>
        <p:nvSpPr>
          <p:cNvPr id="409603"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a:lvl1pPr>
          </a:lstStyle>
          <a:p>
            <a:pPr lvl="0"/>
            <a:endParaRPr lang="en-US" altLang="en-US" noProof="0"/>
          </a:p>
        </p:txBody>
      </p:sp>
      <p:sp>
        <p:nvSpPr>
          <p:cNvPr id="8" name="Rectangle 6"/>
          <p:cNvSpPr>
            <a:spLocks noGrp="1" noChangeArrowheads="1"/>
          </p:cNvSpPr>
          <p:nvPr>
            <p:ph type="sldNum" sz="quarter" idx="11"/>
          </p:nvPr>
        </p:nvSpPr>
        <p:spPr>
          <a:xfrm>
            <a:off x="6553200" y="6248400"/>
            <a:ext cx="2133600" cy="457200"/>
          </a:xfrm>
        </p:spPr>
        <p:txBody>
          <a:bodyPr/>
          <a:lstStyle>
            <a:lvl1pPr>
              <a:defRPr sz="1000" i="0"/>
            </a:lvl1pPr>
          </a:lstStyle>
          <a:p>
            <a:pPr>
              <a:defRPr/>
            </a:pPr>
            <a:r>
              <a:rPr lang="en-US" altLang="en-US"/>
              <a:t>Page </a:t>
            </a:r>
            <a:fld id="{958FF682-3BDD-43D1-80B5-B91BF0AFF6C5}" type="slidenum">
              <a:rPr lang="en-US" altLang="en-US"/>
              <a:pPr>
                <a:defRPr/>
              </a:pPr>
              <a:t>‹#›</a:t>
            </a:fld>
            <a:endParaRPr lang="en-US" altLang="en-US"/>
          </a:p>
        </p:txBody>
      </p:sp>
    </p:spTree>
    <p:extLst>
      <p:ext uri="{BB962C8B-B14F-4D97-AF65-F5344CB8AC3E}">
        <p14:creationId xmlns:p14="http://schemas.microsoft.com/office/powerpoint/2010/main" val="13284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421AECD2-ED80-48A2-AA0D-CB4B0F3A6461}" type="slidenum">
              <a:rPr lang="en-US" altLang="en-US"/>
              <a:pPr>
                <a:defRPr/>
              </a:pPr>
              <a:t>‹#›</a:t>
            </a:fld>
            <a:endParaRPr lang="en-US" altLang="en-US"/>
          </a:p>
        </p:txBody>
      </p:sp>
    </p:spTree>
    <p:extLst>
      <p:ext uri="{BB962C8B-B14F-4D97-AF65-F5344CB8AC3E}">
        <p14:creationId xmlns:p14="http://schemas.microsoft.com/office/powerpoint/2010/main" val="196583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C7B86189-8DD8-492A-8116-9A600EFEFFFE}" type="slidenum">
              <a:rPr lang="en-US" altLang="en-US"/>
              <a:pPr>
                <a:defRPr/>
              </a:pPr>
              <a:t>‹#›</a:t>
            </a:fld>
            <a:endParaRPr lang="en-US" altLang="en-US"/>
          </a:p>
        </p:txBody>
      </p:sp>
    </p:spTree>
    <p:extLst>
      <p:ext uri="{BB962C8B-B14F-4D97-AF65-F5344CB8AC3E}">
        <p14:creationId xmlns:p14="http://schemas.microsoft.com/office/powerpoint/2010/main" val="3680165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12787"/>
          </a:xfrm>
        </p:spPr>
        <p:txBody>
          <a:bodyPr/>
          <a:lstStyle/>
          <a:p>
            <a:r>
              <a:rPr lang="en-US"/>
              <a:t>Click to edit Master title style</a:t>
            </a:r>
          </a:p>
        </p:txBody>
      </p:sp>
      <p:sp>
        <p:nvSpPr>
          <p:cNvPr id="3" name="Text Placeholder 2"/>
          <p:cNvSpPr>
            <a:spLocks noGrp="1"/>
          </p:cNvSpPr>
          <p:nvPr>
            <p:ph type="body" sz="half" idx="1"/>
          </p:nvPr>
        </p:nvSpPr>
        <p:spPr>
          <a:xfrm>
            <a:off x="457200" y="1143000"/>
            <a:ext cx="4038600" cy="4987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7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BEBF1F4F-3364-49F3-A057-0415F9726F86}" type="slidenum">
              <a:rPr lang="en-US" altLang="en-US"/>
              <a:pPr>
                <a:defRPr/>
              </a:pPr>
              <a:t>‹#›</a:t>
            </a:fld>
            <a:endParaRPr lang="en-US" altLang="en-US"/>
          </a:p>
        </p:txBody>
      </p:sp>
    </p:spTree>
    <p:extLst>
      <p:ext uri="{BB962C8B-B14F-4D97-AF65-F5344CB8AC3E}">
        <p14:creationId xmlns:p14="http://schemas.microsoft.com/office/powerpoint/2010/main" val="1788146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ag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tIns="182880">
            <a:noAutofit/>
          </a:bodyPr>
          <a:lstStyle>
            <a:lvl1pPr marL="164592" indent="-164592">
              <a:defRPr>
                <a:latin typeface="Calibri"/>
                <a:cs typeface="Calibri"/>
              </a:defRPr>
            </a:lvl1pPr>
            <a:lvl2pPr marL="576072" indent="-164592">
              <a:defRPr>
                <a:latin typeface="Calibri"/>
                <a:cs typeface="Calibri"/>
              </a:defRPr>
            </a:lvl2pPr>
            <a:lvl3pPr marL="1033272">
              <a:defRPr>
                <a:latin typeface="Calibri"/>
                <a:cs typeface="Calibri"/>
              </a:defRPr>
            </a:lvl3pPr>
            <a:lvl5pPr>
              <a:buClr>
                <a:srgbClr val="C02B55"/>
              </a:buClr>
              <a:defRPr/>
            </a:lvl5pPr>
          </a:lstStyle>
          <a:p>
            <a:pPr lvl="0"/>
            <a:r>
              <a:rPr lang="en-US" dirty="0"/>
              <a:t>Click to edit Master text styles</a:t>
            </a:r>
          </a:p>
          <a:p>
            <a:pPr lvl="1"/>
            <a:r>
              <a:rPr lang="en-US" dirty="0"/>
              <a:t>Second level</a:t>
            </a:r>
          </a:p>
          <a:p>
            <a:pPr lvl="2"/>
            <a:r>
              <a:rPr lang="en-US" dirty="0"/>
              <a:t>Third level</a:t>
            </a:r>
          </a:p>
        </p:txBody>
      </p:sp>
      <p:cxnSp>
        <p:nvCxnSpPr>
          <p:cNvPr id="8" name="Straight Connector 7"/>
          <p:cNvCxnSpPr/>
          <p:nvPr userDrawn="1"/>
        </p:nvCxnSpPr>
        <p:spPr>
          <a:xfrm>
            <a:off x="457200" y="991673"/>
            <a:ext cx="8229600" cy="1588"/>
          </a:xfrm>
          <a:prstGeom prst="line">
            <a:avLst/>
          </a:prstGeom>
          <a:ln w="6350" cap="flat" cmpd="sng" algn="ctr">
            <a:solidFill>
              <a:srgbClr val="AEAEA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p:nvPr>
        </p:nvSpPr>
        <p:spPr/>
        <p:txBody>
          <a:bodyPr/>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20880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9" descr="satellite image of a hurricane storm's eye"/>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665538"/>
            <a:ext cx="8593137" cy="2230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6" name="Group 6"/>
          <p:cNvGrpSpPr>
            <a:grpSpLocks/>
          </p:cNvGrpSpPr>
          <p:nvPr/>
        </p:nvGrpSpPr>
        <p:grpSpPr bwMode="auto">
          <a:xfrm>
            <a:off x="274638" y="3665538"/>
            <a:ext cx="8594725" cy="2233612"/>
            <a:chOff x="160" y="2308"/>
            <a:chExt cx="5437" cy="1399"/>
          </a:xfrm>
        </p:grpSpPr>
        <p:sp>
          <p:nvSpPr>
            <p:cNvPr id="7" name="Rectangle 7"/>
            <p:cNvSpPr>
              <a:spLocks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8" name="Rectangle 8"/>
            <p:cNvSpPr>
              <a:spLocks noChangeArrowheads="1"/>
            </p:cNvSpPr>
            <p:nvPr/>
          </p:nvSpPr>
          <p:spPr bwMode="auto">
            <a:xfrm>
              <a:off x="160" y="2862"/>
              <a:ext cx="858" cy="289"/>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9" name="Rectangle 9"/>
            <p:cNvSpPr>
              <a:spLocks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10" name="Rectangle 10"/>
            <p:cNvSpPr>
              <a:spLocks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11" name="Rectangle 11"/>
            <p:cNvSpPr>
              <a:spLocks noChangeArrowheads="1"/>
            </p:cNvSpPr>
            <p:nvPr/>
          </p:nvSpPr>
          <p:spPr bwMode="auto">
            <a:xfrm>
              <a:off x="4739" y="2862"/>
              <a:ext cx="858" cy="289"/>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12" name="Rectangle 12"/>
            <p:cNvSpPr>
              <a:spLocks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sp>
          <p:nvSpPr>
            <p:cNvPr id="13" name="Freeform 13"/>
            <p:cNvSpPr>
              <a:spLocks/>
            </p:cNvSpPr>
            <p:nvPr/>
          </p:nvSpPr>
          <p:spPr bwMode="auto">
            <a:xfrm>
              <a:off x="1305" y="2308"/>
              <a:ext cx="2862" cy="288"/>
            </a:xfrm>
            <a:custGeom>
              <a:avLst/>
              <a:gdLst>
                <a:gd name="T0" fmla="*/ 0 w 2880"/>
                <a:gd name="T1" fmla="*/ 0 h 288"/>
                <a:gd name="T2" fmla="*/ 0 w 2880"/>
                <a:gd name="T3" fmla="*/ 288 h 288"/>
                <a:gd name="T4" fmla="*/ 2808 w 2880"/>
                <a:gd name="T5" fmla="*/ 288 h 288"/>
                <a:gd name="T6" fmla="*/ 2767 w 2880"/>
                <a:gd name="T7" fmla="*/ 256 h 288"/>
                <a:gd name="T8" fmla="*/ 2594 w 2880"/>
                <a:gd name="T9" fmla="*/ 134 h 288"/>
                <a:gd name="T10" fmla="*/ 2370 w 2880"/>
                <a:gd name="T11" fmla="*/ 46 h 288"/>
                <a:gd name="T12" fmla="*/ 2174 w 2880"/>
                <a:gd name="T13" fmla="*/ 10 h 288"/>
                <a:gd name="T14" fmla="*/ 2060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xmlns="" w="9525">
                  <a:solidFill>
                    <a:schemeClr val="tx1"/>
                  </a:solidFill>
                  <a:round/>
                  <a:headEnd/>
                  <a:tailEnd/>
                </a14:hiddenLine>
              </a:ext>
            </a:extLst>
          </p:spPr>
          <p:txBody>
            <a:bodyPr wrap="none" anchor="ctr"/>
            <a:lstStyle/>
            <a:p>
              <a:endParaRPr lang="en-US"/>
            </a:p>
          </p:txBody>
        </p:sp>
        <p:sp>
          <p:nvSpPr>
            <p:cNvPr id="14" name="Freeform 14"/>
            <p:cNvSpPr>
              <a:spLocks/>
            </p:cNvSpPr>
            <p:nvPr/>
          </p:nvSpPr>
          <p:spPr bwMode="auto">
            <a:xfrm>
              <a:off x="1305" y="2862"/>
              <a:ext cx="3174" cy="291"/>
            </a:xfrm>
            <a:custGeom>
              <a:avLst/>
              <a:gdLst>
                <a:gd name="T0" fmla="*/ 0 w 3194"/>
                <a:gd name="T1" fmla="*/ 0 h 290"/>
                <a:gd name="T2" fmla="*/ 0 w 3194"/>
                <a:gd name="T3" fmla="*/ 292 h 290"/>
                <a:gd name="T4" fmla="*/ 3114 w 3194"/>
                <a:gd name="T5" fmla="*/ 294 h 290"/>
                <a:gd name="T6" fmla="*/ 3108 w 3194"/>
                <a:gd name="T7" fmla="*/ 260 h 290"/>
                <a:gd name="T8" fmla="*/ 3081 w 3194"/>
                <a:gd name="T9" fmla="*/ 150 h 290"/>
                <a:gd name="T10" fmla="*/ 3041 w 3194"/>
                <a:gd name="T11" fmla="*/ 34 h 290"/>
                <a:gd name="T12" fmla="*/ 3026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xmlns="" w="9525">
                  <a:solidFill>
                    <a:schemeClr val="tx1"/>
                  </a:solidFill>
                  <a:round/>
                  <a:headEnd/>
                  <a:tailEnd/>
                </a14:hiddenLine>
              </a:ext>
            </a:extLst>
          </p:spPr>
          <p:txBody>
            <a:bodyPr wrap="none" anchor="ctr"/>
            <a:lstStyle/>
            <a:p>
              <a:endParaRPr lang="en-US"/>
            </a:p>
          </p:txBody>
        </p:sp>
        <p:sp>
          <p:nvSpPr>
            <p:cNvPr id="15" name="Freeform 15"/>
            <p:cNvSpPr>
              <a:spLocks/>
            </p:cNvSpPr>
            <p:nvPr/>
          </p:nvSpPr>
          <p:spPr bwMode="auto">
            <a:xfrm>
              <a:off x="3595" y="3417"/>
              <a:ext cx="916" cy="290"/>
            </a:xfrm>
            <a:custGeom>
              <a:avLst/>
              <a:gdLst>
                <a:gd name="T0" fmla="*/ 0 w 3194"/>
                <a:gd name="T1" fmla="*/ 290 h 290"/>
                <a:gd name="T2" fmla="*/ 0 w 3194"/>
                <a:gd name="T3" fmla="*/ 2 h 290"/>
                <a:gd name="T4" fmla="*/ 22 w 3194"/>
                <a:gd name="T5" fmla="*/ 0 h 290"/>
                <a:gd name="T6" fmla="*/ 22 w 3194"/>
                <a:gd name="T7" fmla="*/ 156 h 290"/>
                <a:gd name="T8" fmla="*/ 21 w 3194"/>
                <a:gd name="T9" fmla="*/ 254 h 290"/>
                <a:gd name="T10" fmla="*/ 21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xmlns="" w="9525">
                  <a:solidFill>
                    <a:schemeClr val="tx1"/>
                  </a:solidFill>
                  <a:round/>
                  <a:headEnd/>
                  <a:tailEnd/>
                </a14:hiddenLine>
              </a:ext>
            </a:extLst>
          </p:spPr>
          <p:txBody>
            <a:bodyPr wrap="none" anchor="ctr"/>
            <a:lstStyle/>
            <a:p>
              <a:endParaRPr lang="en-US"/>
            </a:p>
          </p:txBody>
        </p:sp>
        <p:sp>
          <p:nvSpPr>
            <p:cNvPr id="16" name="Rectangle 16"/>
            <p:cNvSpPr>
              <a:spLocks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a:p>
          </p:txBody>
        </p:sp>
      </p:grpSp>
      <p:sp>
        <p:nvSpPr>
          <p:cNvPr id="510979" name="Rectangle 3"/>
          <p:cNvSpPr>
            <a:spLocks noGrp="1" noChangeArrowheads="1"/>
          </p:cNvSpPr>
          <p:nvPr>
            <p:ph type="ctrTitle"/>
          </p:nvPr>
        </p:nvSpPr>
        <p:spPr>
          <a:xfrm>
            <a:off x="139700" y="1417638"/>
            <a:ext cx="8729663" cy="2011362"/>
          </a:xfrm>
        </p:spPr>
        <p:txBody>
          <a:bodyPr anchor="b"/>
          <a:lstStyle>
            <a:lvl1pPr>
              <a:defRPr sz="3500">
                <a:solidFill>
                  <a:schemeClr val="bg1"/>
                </a:solidFill>
              </a:defRPr>
            </a:lvl1pPr>
          </a:lstStyle>
          <a:p>
            <a:pPr lvl="0"/>
            <a:r>
              <a:rPr lang="en-US" altLang="en-US" noProof="0"/>
              <a:t>Click to edit Master title style</a:t>
            </a:r>
          </a:p>
        </p:txBody>
      </p:sp>
      <p:sp>
        <p:nvSpPr>
          <p:cNvPr id="510980"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200" b="1"/>
            </a:lvl1pPr>
          </a:lstStyle>
          <a:p>
            <a:pPr lvl="0"/>
            <a:endParaRPr lang="en-US" altLang="en-US" noProof="0"/>
          </a:p>
        </p:txBody>
      </p:sp>
    </p:spTree>
    <p:extLst>
      <p:ext uri="{BB962C8B-B14F-4D97-AF65-F5344CB8AC3E}">
        <p14:creationId xmlns:p14="http://schemas.microsoft.com/office/powerpoint/2010/main" val="1419882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4196291B-A0F8-4FBE-BEF3-B764FF22AC75}" type="slidenum">
              <a:rPr lang="en-US" altLang="en-US"/>
              <a:pPr>
                <a:defRPr/>
              </a:pPr>
              <a:t>‹#›</a:t>
            </a:fld>
            <a:endParaRPr lang="en-US" altLang="en-US"/>
          </a:p>
        </p:txBody>
      </p:sp>
    </p:spTree>
    <p:extLst>
      <p:ext uri="{BB962C8B-B14F-4D97-AF65-F5344CB8AC3E}">
        <p14:creationId xmlns:p14="http://schemas.microsoft.com/office/powerpoint/2010/main" val="1685212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FECCA80C-9843-4AEA-AF5C-E9168EB2E5C9}" type="slidenum">
              <a:rPr lang="en-US" altLang="en-US"/>
              <a:pPr>
                <a:defRPr/>
              </a:pPr>
              <a:t>‹#›</a:t>
            </a:fld>
            <a:endParaRPr lang="en-US" altLang="en-US"/>
          </a:p>
        </p:txBody>
      </p:sp>
    </p:spTree>
    <p:extLst>
      <p:ext uri="{BB962C8B-B14F-4D97-AF65-F5344CB8AC3E}">
        <p14:creationId xmlns:p14="http://schemas.microsoft.com/office/powerpoint/2010/main" val="2299530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0739360D-C95B-4557-9EA4-92381D03B999}" type="slidenum">
              <a:rPr lang="en-US" altLang="en-US"/>
              <a:pPr>
                <a:defRPr/>
              </a:pPr>
              <a:t>‹#›</a:t>
            </a:fld>
            <a:endParaRPr lang="en-US" altLang="en-US"/>
          </a:p>
        </p:txBody>
      </p:sp>
    </p:spTree>
    <p:extLst>
      <p:ext uri="{BB962C8B-B14F-4D97-AF65-F5344CB8AC3E}">
        <p14:creationId xmlns:p14="http://schemas.microsoft.com/office/powerpoint/2010/main" val="802357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D2166A34-EE68-4CE0-950C-616BEBDDF146}" type="slidenum">
              <a:rPr lang="en-US" altLang="en-US"/>
              <a:pPr>
                <a:defRPr/>
              </a:pPr>
              <a:t>‹#›</a:t>
            </a:fld>
            <a:endParaRPr lang="en-US" altLang="en-US"/>
          </a:p>
        </p:txBody>
      </p:sp>
    </p:spTree>
    <p:extLst>
      <p:ext uri="{BB962C8B-B14F-4D97-AF65-F5344CB8AC3E}">
        <p14:creationId xmlns:p14="http://schemas.microsoft.com/office/powerpoint/2010/main" val="2692682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0525935B-BE0C-4F76-8F8E-13374EC82BC6}" type="slidenum">
              <a:rPr lang="en-US" altLang="en-US"/>
              <a:pPr>
                <a:defRPr/>
              </a:pPr>
              <a:t>‹#›</a:t>
            </a:fld>
            <a:endParaRPr lang="en-US" altLang="en-US"/>
          </a:p>
        </p:txBody>
      </p:sp>
    </p:spTree>
    <p:extLst>
      <p:ext uri="{BB962C8B-B14F-4D97-AF65-F5344CB8AC3E}">
        <p14:creationId xmlns:p14="http://schemas.microsoft.com/office/powerpoint/2010/main" val="213698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DB6F323F-DAA2-405E-899A-169E10043749}" type="slidenum">
              <a:rPr lang="en-US" altLang="en-US"/>
              <a:pPr>
                <a:defRPr/>
              </a:pPr>
              <a:t>‹#›</a:t>
            </a:fld>
            <a:endParaRPr lang="en-US" altLang="en-US"/>
          </a:p>
        </p:txBody>
      </p:sp>
    </p:spTree>
    <p:extLst>
      <p:ext uri="{BB962C8B-B14F-4D97-AF65-F5344CB8AC3E}">
        <p14:creationId xmlns:p14="http://schemas.microsoft.com/office/powerpoint/2010/main" val="1115945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C68DBBDA-115D-4FBD-97B3-01F802C6FB8C}" type="slidenum">
              <a:rPr lang="en-US" altLang="en-US"/>
              <a:pPr>
                <a:defRPr/>
              </a:pPr>
              <a:t>‹#›</a:t>
            </a:fld>
            <a:endParaRPr lang="en-US" altLang="en-US"/>
          </a:p>
        </p:txBody>
      </p:sp>
    </p:spTree>
    <p:extLst>
      <p:ext uri="{BB962C8B-B14F-4D97-AF65-F5344CB8AC3E}">
        <p14:creationId xmlns:p14="http://schemas.microsoft.com/office/powerpoint/2010/main" val="2152443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8318D8AE-3B71-4EE2-9075-15ACA32F8E40}" type="slidenum">
              <a:rPr lang="en-US" altLang="en-US"/>
              <a:pPr>
                <a:defRPr/>
              </a:pPr>
              <a:t>‹#›</a:t>
            </a:fld>
            <a:endParaRPr lang="en-US" altLang="en-US"/>
          </a:p>
        </p:txBody>
      </p:sp>
    </p:spTree>
    <p:extLst>
      <p:ext uri="{BB962C8B-B14F-4D97-AF65-F5344CB8AC3E}">
        <p14:creationId xmlns:p14="http://schemas.microsoft.com/office/powerpoint/2010/main" val="21296426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3AFDC3D-5265-4B25-B729-5A68BE001A05}" type="slidenum">
              <a:rPr lang="en-US" altLang="en-US"/>
              <a:pPr>
                <a:defRPr/>
              </a:pPr>
              <a:t>‹#›</a:t>
            </a:fld>
            <a:endParaRPr lang="en-US" altLang="en-US"/>
          </a:p>
        </p:txBody>
      </p:sp>
    </p:spTree>
    <p:extLst>
      <p:ext uri="{BB962C8B-B14F-4D97-AF65-F5344CB8AC3E}">
        <p14:creationId xmlns:p14="http://schemas.microsoft.com/office/powerpoint/2010/main" val="3864023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F561D7D2-94D7-4E09-BB9C-70D4875D6BA0}" type="slidenum">
              <a:rPr lang="en-US" altLang="en-US"/>
              <a:pPr>
                <a:defRPr/>
              </a:pPr>
              <a:t>‹#›</a:t>
            </a:fld>
            <a:endParaRPr lang="en-US" altLang="en-US"/>
          </a:p>
        </p:txBody>
      </p:sp>
    </p:spTree>
    <p:extLst>
      <p:ext uri="{BB962C8B-B14F-4D97-AF65-F5344CB8AC3E}">
        <p14:creationId xmlns:p14="http://schemas.microsoft.com/office/powerpoint/2010/main" val="2233165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954D2006-7B32-4DB6-B997-0FF7E2ADAB6E}" type="slidenum">
              <a:rPr lang="en-US" altLang="en-US"/>
              <a:pPr>
                <a:defRPr/>
              </a:pPr>
              <a:t>‹#›</a:t>
            </a:fld>
            <a:endParaRPr lang="en-US" altLang="en-US"/>
          </a:p>
        </p:txBody>
      </p:sp>
    </p:spTree>
    <p:extLst>
      <p:ext uri="{BB962C8B-B14F-4D97-AF65-F5344CB8AC3E}">
        <p14:creationId xmlns:p14="http://schemas.microsoft.com/office/powerpoint/2010/main" val="403694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DF78C33-0F80-4B84-BD06-CAA47112B691}" type="slidenum">
              <a:rPr lang="en-US" altLang="en-US"/>
              <a:pPr>
                <a:defRPr/>
              </a:pPr>
              <a:t>‹#›</a:t>
            </a:fld>
            <a:endParaRPr lang="en-US" altLang="en-US"/>
          </a:p>
        </p:txBody>
      </p:sp>
    </p:spTree>
    <p:extLst>
      <p:ext uri="{BB962C8B-B14F-4D97-AF65-F5344CB8AC3E}">
        <p14:creationId xmlns:p14="http://schemas.microsoft.com/office/powerpoint/2010/main" val="183249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0386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fld id="{E42B1903-18A6-4875-8B05-F9C13C469120}" type="slidenum">
              <a:rPr lang="en-US" altLang="en-US"/>
              <a:pPr>
                <a:defRPr/>
              </a:pPr>
              <a:t>‹#›</a:t>
            </a:fld>
            <a:endParaRPr lang="en-US" altLang="en-US"/>
          </a:p>
        </p:txBody>
      </p:sp>
    </p:spTree>
    <p:extLst>
      <p:ext uri="{BB962C8B-B14F-4D97-AF65-F5344CB8AC3E}">
        <p14:creationId xmlns:p14="http://schemas.microsoft.com/office/powerpoint/2010/main" val="508726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5C8F37F9-9AE7-40C6-9443-3518B9C8A6E8}" type="slidenum">
              <a:rPr lang="en-US" altLang="en-US"/>
              <a:pPr>
                <a:defRPr/>
              </a:pPr>
              <a:t>‹#›</a:t>
            </a:fld>
            <a:endParaRPr lang="en-US" altLang="en-US"/>
          </a:p>
        </p:txBody>
      </p:sp>
    </p:spTree>
    <p:extLst>
      <p:ext uri="{BB962C8B-B14F-4D97-AF65-F5344CB8AC3E}">
        <p14:creationId xmlns:p14="http://schemas.microsoft.com/office/powerpoint/2010/main" val="424862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pPr>
              <a:defRPr/>
            </a:pPr>
            <a:fld id="{7185D8C9-0608-41B7-8EAE-65E1DF65B33F}" type="slidenum">
              <a:rPr lang="en-US" altLang="en-US"/>
              <a:pPr>
                <a:defRPr/>
              </a:pPr>
              <a:t>‹#›</a:t>
            </a:fld>
            <a:endParaRPr lang="en-US" altLang="en-US"/>
          </a:p>
        </p:txBody>
      </p:sp>
    </p:spTree>
    <p:extLst>
      <p:ext uri="{BB962C8B-B14F-4D97-AF65-F5344CB8AC3E}">
        <p14:creationId xmlns:p14="http://schemas.microsoft.com/office/powerpoint/2010/main" val="300657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EF3116D-19A7-4353-9A3D-E478E5E6C239}" type="slidenum">
              <a:rPr lang="en-US" altLang="en-US"/>
              <a:pPr>
                <a:defRPr/>
              </a:pPr>
              <a:t>‹#›</a:t>
            </a:fld>
            <a:endParaRPr lang="en-US" altLang="en-US"/>
          </a:p>
        </p:txBody>
      </p:sp>
    </p:spTree>
    <p:extLst>
      <p:ext uri="{BB962C8B-B14F-4D97-AF65-F5344CB8AC3E}">
        <p14:creationId xmlns:p14="http://schemas.microsoft.com/office/powerpoint/2010/main" val="388169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249F88E-01FE-4330-A3E6-78597FB17939}" type="slidenum">
              <a:rPr lang="en-US" altLang="en-US"/>
              <a:pPr>
                <a:defRPr/>
              </a:pPr>
              <a:t>‹#›</a:t>
            </a:fld>
            <a:endParaRPr lang="en-US" altLang="en-US"/>
          </a:p>
        </p:txBody>
      </p:sp>
    </p:spTree>
    <p:extLst>
      <p:ext uri="{BB962C8B-B14F-4D97-AF65-F5344CB8AC3E}">
        <p14:creationId xmlns:p14="http://schemas.microsoft.com/office/powerpoint/2010/main" val="134387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BC282AC3-6D03-4EC4-9ED4-D0F296ED0DC3}" type="slidenum">
              <a:rPr lang="en-US" altLang="en-US"/>
              <a:pPr>
                <a:defRPr/>
              </a:pPr>
              <a:t>‹#›</a:t>
            </a:fld>
            <a:endParaRPr lang="en-US" altLang="en-US"/>
          </a:p>
        </p:txBody>
      </p:sp>
    </p:spTree>
    <p:extLst>
      <p:ext uri="{BB962C8B-B14F-4D97-AF65-F5344CB8AC3E}">
        <p14:creationId xmlns:p14="http://schemas.microsoft.com/office/powerpoint/2010/main" val="1934037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712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143000"/>
            <a:ext cx="8229600" cy="4987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08582" name="Rectangle 6"/>
          <p:cNvSpPr>
            <a:spLocks noGrp="1" noChangeArrowheads="1"/>
          </p:cNvSpPr>
          <p:nvPr>
            <p:ph type="sldNum" sz="quarter" idx="4"/>
          </p:nvPr>
        </p:nvSpPr>
        <p:spPr bwMode="auto">
          <a:xfrm>
            <a:off x="6553200" y="6477000"/>
            <a:ext cx="21336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i="1"/>
            </a:lvl1pPr>
          </a:lstStyle>
          <a:p>
            <a:pPr>
              <a:defRPr/>
            </a:pPr>
            <a:fld id="{C1677F7A-7F48-40FC-959A-DCA4AB1EDAE7}" type="slidenum">
              <a:rPr lang="en-US" altLang="en-US"/>
              <a:pPr>
                <a:defRPr/>
              </a:pPr>
              <a:t>‹#›</a:t>
            </a:fld>
            <a:endParaRPr lang="en-US" altLang="en-US"/>
          </a:p>
        </p:txBody>
      </p:sp>
      <p:sp>
        <p:nvSpPr>
          <p:cNvPr id="1029" name="Line 7"/>
          <p:cNvSpPr>
            <a:spLocks noChangeShapeType="1"/>
          </p:cNvSpPr>
          <p:nvPr/>
        </p:nvSpPr>
        <p:spPr bwMode="auto">
          <a:xfrm>
            <a:off x="457200" y="1066800"/>
            <a:ext cx="807720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09"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4011" r:id="rId13"/>
  </p:sldLayoutIdLst>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cs typeface="Arial" charset="0"/>
        </a:defRPr>
      </a:lvl2pPr>
      <a:lvl3pPr algn="l" rtl="0" eaLnBrk="0" fontAlgn="base" hangingPunct="0">
        <a:spcBef>
          <a:spcPct val="0"/>
        </a:spcBef>
        <a:spcAft>
          <a:spcPct val="0"/>
        </a:spcAft>
        <a:defRPr sz="2400">
          <a:solidFill>
            <a:schemeClr val="tx1"/>
          </a:solidFill>
          <a:latin typeface="Arial" charset="0"/>
          <a:cs typeface="Arial" charset="0"/>
        </a:defRPr>
      </a:lvl3pPr>
      <a:lvl4pPr algn="l" rtl="0" eaLnBrk="0" fontAlgn="base" hangingPunct="0">
        <a:spcBef>
          <a:spcPct val="0"/>
        </a:spcBef>
        <a:spcAft>
          <a:spcPct val="0"/>
        </a:spcAft>
        <a:defRPr sz="2400">
          <a:solidFill>
            <a:schemeClr val="tx1"/>
          </a:solidFill>
          <a:latin typeface="Arial" charset="0"/>
          <a:cs typeface="Arial" charset="0"/>
        </a:defRPr>
      </a:lvl4pPr>
      <a:lvl5pPr algn="l" rtl="0" eaLnBrk="0" fontAlgn="base" hangingPunct="0">
        <a:spcBef>
          <a:spcPct val="0"/>
        </a:spcBef>
        <a:spcAft>
          <a:spcPct val="0"/>
        </a:spcAft>
        <a:defRPr sz="2400">
          <a:solidFill>
            <a:schemeClr val="tx1"/>
          </a:solidFill>
          <a:latin typeface="Arial" charset="0"/>
          <a:cs typeface="Arial" charset="0"/>
        </a:defRPr>
      </a:lvl5pPr>
      <a:lvl6pPr marL="457200" algn="l" rtl="0" fontAlgn="base">
        <a:spcBef>
          <a:spcPct val="0"/>
        </a:spcBef>
        <a:spcAft>
          <a:spcPct val="0"/>
        </a:spcAft>
        <a:defRPr sz="2400">
          <a:solidFill>
            <a:schemeClr val="tx1"/>
          </a:solidFill>
          <a:latin typeface="Arial" charset="0"/>
          <a:cs typeface="Arial" charset="0"/>
        </a:defRPr>
      </a:lvl6pPr>
      <a:lvl7pPr marL="914400" algn="l" rtl="0" fontAlgn="base">
        <a:spcBef>
          <a:spcPct val="0"/>
        </a:spcBef>
        <a:spcAft>
          <a:spcPct val="0"/>
        </a:spcAft>
        <a:defRPr sz="2400">
          <a:solidFill>
            <a:schemeClr val="tx1"/>
          </a:solidFill>
          <a:latin typeface="Arial" charset="0"/>
          <a:cs typeface="Arial" charset="0"/>
        </a:defRPr>
      </a:lvl7pPr>
      <a:lvl8pPr marL="1371600" algn="l" rtl="0" fontAlgn="base">
        <a:spcBef>
          <a:spcPct val="0"/>
        </a:spcBef>
        <a:spcAft>
          <a:spcPct val="0"/>
        </a:spcAft>
        <a:defRPr sz="2400">
          <a:solidFill>
            <a:schemeClr val="tx1"/>
          </a:solidFill>
          <a:latin typeface="Arial" charset="0"/>
          <a:cs typeface="Arial" charset="0"/>
        </a:defRPr>
      </a:lvl8pPr>
      <a:lvl9pPr marL="1828800" algn="l" rtl="0" fontAlgn="base">
        <a:spcBef>
          <a:spcPct val="0"/>
        </a:spcBef>
        <a:spcAft>
          <a:spcPct val="0"/>
        </a:spcAft>
        <a:defRPr sz="2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n"/>
        <a:defRPr sz="2000">
          <a:solidFill>
            <a:schemeClr val="tx1"/>
          </a:solidFill>
          <a:latin typeface="+mn-lt"/>
          <a:cs typeface="+mn-cs"/>
        </a:defRPr>
      </a:lvl2pPr>
      <a:lvl3pPr marL="1143000" indent="-228600" algn="l" rtl="0" eaLnBrk="0" fontAlgn="base" hangingPunct="0">
        <a:spcBef>
          <a:spcPct val="20000"/>
        </a:spcBef>
        <a:spcAft>
          <a:spcPct val="0"/>
        </a:spcAft>
        <a:buClr>
          <a:schemeClr val="tx1"/>
        </a:buClr>
        <a:buFont typeface="Wingdings" pitchFamily="2" charset="2"/>
        <a:buChar char="p"/>
        <a:defRPr>
          <a:solidFill>
            <a:schemeClr val="tx1"/>
          </a:solidFill>
          <a:latin typeface="+mn-lt"/>
          <a:cs typeface="+mn-cs"/>
        </a:defRPr>
      </a:lvl3pPr>
      <a:lvl4pPr marL="16002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cs typeface="+mn-cs"/>
        </a:defRPr>
      </a:lvl4pPr>
      <a:lvl5pPr marL="20574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cs typeface="+mn-cs"/>
        </a:defRPr>
      </a:lvl5pPr>
      <a:lvl6pPr marL="25146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6pPr>
      <a:lvl7pPr marL="29718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7pPr>
      <a:lvl8pPr marL="34290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8pPr>
      <a:lvl9pPr marL="38862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2051" name="Line 3"/>
          <p:cNvSpPr>
            <a:spLocks noChangeShapeType="1"/>
          </p:cNvSpPr>
          <p:nvPr/>
        </p:nvSpPr>
        <p:spPr bwMode="auto">
          <a:xfrm flipV="1">
            <a:off x="274638" y="549275"/>
            <a:ext cx="8594725"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509956" name="Rectangle 4"/>
          <p:cNvSpPr>
            <a:spLocks noGrp="1" noChangeArrowheads="1"/>
          </p:cNvSpPr>
          <p:nvPr>
            <p:ph type="sldNum" sz="quarter" idx="4"/>
          </p:nvPr>
        </p:nvSpPr>
        <p:spPr bwMode="black">
          <a:xfrm>
            <a:off x="8502650" y="6488113"/>
            <a:ext cx="366713" cy="184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defRPr sz="800">
                <a:solidFill>
                  <a:schemeClr val="bg1"/>
                </a:solidFill>
                <a:latin typeface="+mn-lt"/>
              </a:defRPr>
            </a:lvl1pPr>
          </a:lstStyle>
          <a:p>
            <a:pPr>
              <a:defRPr/>
            </a:pPr>
            <a:fld id="{7906A9DC-6F58-466C-87C5-D9596C28777B}" type="slidenum">
              <a:rPr lang="en-US" altLang="en-US"/>
              <a:pPr>
                <a:defRPr/>
              </a:pPr>
              <a:t>‹#›</a:t>
            </a:fld>
            <a:endParaRPr lang="en-US" altLang="en-US"/>
          </a:p>
        </p:txBody>
      </p:sp>
      <p:sp>
        <p:nvSpPr>
          <p:cNvPr id="2053" name="Rectangle 5"/>
          <p:cNvSpPr>
            <a:spLocks noGrp="1" noChangeArrowheads="1"/>
          </p:cNvSpPr>
          <p:nvPr>
            <p:ph type="title"/>
          </p:nvPr>
        </p:nvSpPr>
        <p:spPr bwMode="auto">
          <a:xfrm>
            <a:off x="182563" y="593725"/>
            <a:ext cx="8686800"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4" name="Text Box 6"/>
          <p:cNvSpPr txBox="1">
            <a:spLocks noChangeArrowheads="1"/>
          </p:cNvSpPr>
          <p:nvPr userDrawn="1"/>
        </p:nvSpPr>
        <p:spPr bwMode="auto">
          <a:xfrm>
            <a:off x="193675" y="-203200"/>
            <a:ext cx="5311775" cy="42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buClr>
                <a:schemeClr val="tx1"/>
              </a:buClr>
              <a:buFontTx/>
              <a:buChar char="•"/>
              <a:defRPr/>
            </a:pPr>
            <a:endParaRPr lang="en-US" altLang="en-US" sz="2200">
              <a:latin typeface="Arial" charset="0"/>
            </a:endParaRPr>
          </a:p>
        </p:txBody>
      </p:sp>
    </p:spTree>
  </p:cSld>
  <p:clrMap bg1="dk2" tx1="lt1" bg2="dk1" tx2="lt2" accent1="accent1" accent2="accent2" accent3="accent3" accent4="accent4" accent5="accent5" accent6="accent6" hlink="hlink" folHlink="folHlink"/>
  <p:sldLayoutIdLst>
    <p:sldLayoutId id="2147484010"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cs typeface="Arial" charset="0"/>
        </a:defRPr>
      </a:lvl2pPr>
      <a:lvl3pPr algn="l" rtl="0" eaLnBrk="0" fontAlgn="base" hangingPunct="0">
        <a:lnSpc>
          <a:spcPct val="90000"/>
        </a:lnSpc>
        <a:spcBef>
          <a:spcPct val="0"/>
        </a:spcBef>
        <a:spcAft>
          <a:spcPct val="0"/>
        </a:spcAft>
        <a:defRPr sz="2200">
          <a:solidFill>
            <a:schemeClr val="hlink"/>
          </a:solidFill>
          <a:latin typeface="Arial" charset="0"/>
          <a:cs typeface="Arial" charset="0"/>
        </a:defRPr>
      </a:lvl3pPr>
      <a:lvl4pPr algn="l" rtl="0" eaLnBrk="0" fontAlgn="base" hangingPunct="0">
        <a:lnSpc>
          <a:spcPct val="90000"/>
        </a:lnSpc>
        <a:spcBef>
          <a:spcPct val="0"/>
        </a:spcBef>
        <a:spcAft>
          <a:spcPct val="0"/>
        </a:spcAft>
        <a:defRPr sz="2200">
          <a:solidFill>
            <a:schemeClr val="hlink"/>
          </a:solidFill>
          <a:latin typeface="Arial" charset="0"/>
          <a:cs typeface="Arial" charset="0"/>
        </a:defRPr>
      </a:lvl4pPr>
      <a:lvl5pPr algn="l" rtl="0" eaLnBrk="0" fontAlgn="base" hangingPunct="0">
        <a:lnSpc>
          <a:spcPct val="90000"/>
        </a:lnSpc>
        <a:spcBef>
          <a:spcPct val="0"/>
        </a:spcBef>
        <a:spcAft>
          <a:spcPct val="0"/>
        </a:spcAft>
        <a:defRPr sz="2200">
          <a:solidFill>
            <a:schemeClr val="hlink"/>
          </a:solidFill>
          <a:latin typeface="Arial" charset="0"/>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bg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bg1"/>
          </a:solidFill>
          <a:latin typeface="+mn-lt"/>
          <a:cs typeface="+mn-cs"/>
        </a:defRPr>
      </a:lvl2pPr>
      <a:lvl3pPr marL="855663" indent="-173038" algn="l" rtl="0" eaLnBrk="0" fontAlgn="base" hangingPunct="0">
        <a:spcBef>
          <a:spcPct val="0"/>
        </a:spcBef>
        <a:spcAft>
          <a:spcPct val="0"/>
        </a:spcAft>
        <a:buClr>
          <a:schemeClr val="tx1"/>
        </a:buClr>
        <a:buChar char="•"/>
        <a:defRPr sz="1600">
          <a:solidFill>
            <a:schemeClr val="bg1"/>
          </a:solidFill>
          <a:latin typeface="+mn-lt"/>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mailto:hmz224@nyu.edu" TargetMode="External"/><Relationship Id="rId7" Type="http://schemas.openxmlformats.org/officeDocument/2006/relationships/image" Target="../media/image16.tiff"/><Relationship Id="rId2" Type="http://schemas.openxmlformats.org/officeDocument/2006/relationships/hyperlink" Target="mailto:sm4971@nyu.edu" TargetMode="External"/><Relationship Id="rId1" Type="http://schemas.openxmlformats.org/officeDocument/2006/relationships/slideLayout" Target="../slideLayouts/slideLayout2.xml"/><Relationship Id="rId6" Type="http://schemas.openxmlformats.org/officeDocument/2006/relationships/hyperlink" Target="mailto:yuzheng@microsoft.com" TargetMode="External"/><Relationship Id="rId5" Type="http://schemas.openxmlformats.org/officeDocument/2006/relationships/hyperlink" Target="mailto:hpc@nyu.edu" TargetMode="External"/><Relationship Id="rId4" Type="http://schemas.openxmlformats.org/officeDocument/2006/relationships/hyperlink" Target="mailto:nns271@nyu.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1</a:t>
            </a:r>
          </a:p>
        </p:txBody>
      </p:sp>
      <p:sp>
        <p:nvSpPr>
          <p:cNvPr id="34820" name="Rectangle 2"/>
          <p:cNvSpPr>
            <a:spLocks noGrp="1" noChangeArrowheads="1"/>
          </p:cNvSpPr>
          <p:nvPr>
            <p:ph type="title"/>
          </p:nvPr>
        </p:nvSpPr>
        <p:spPr/>
        <p:txBody>
          <a:bodyPr/>
          <a:lstStyle/>
          <a:p>
            <a:pPr marL="0" indent="0"/>
            <a:r>
              <a:rPr lang="en-US" sz="2800" b="1" dirty="0">
                <a:latin typeface="Century" panose="02040604050505020304" pitchFamily="18" charset="0"/>
              </a:rPr>
              <a:t>Analytics Project Symposium - Fall 2016</a:t>
            </a:r>
            <a:endParaRPr lang="en-US" sz="36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endParaRPr lang="en-US" sz="2000" b="1" dirty="0">
              <a:latin typeface="Century" panose="02040604050505020304" pitchFamily="18" charset="0"/>
            </a:endParaRPr>
          </a:p>
          <a:p>
            <a:pPr marL="0" indent="0">
              <a:buNone/>
            </a:pPr>
            <a:r>
              <a:rPr lang="en-US" b="1" dirty="0">
                <a:latin typeface="Century" panose="02040604050505020304" pitchFamily="18" charset="0"/>
              </a:rPr>
              <a:t>Diagnosing Chicago’s Noises with Ubiquitous Data</a:t>
            </a:r>
          </a:p>
          <a:p>
            <a:pPr marL="0" indent="0">
              <a:buNone/>
            </a:pPr>
            <a:endParaRPr lang="en-US" b="1" dirty="0">
              <a:solidFill>
                <a:srgbClr val="00B0F0"/>
              </a:solidFill>
              <a:latin typeface="Century" panose="02040604050505020304" pitchFamily="18" charset="0"/>
            </a:endParaRPr>
          </a:p>
          <a:p>
            <a:pPr marL="0" indent="0">
              <a:buNone/>
            </a:pPr>
            <a:r>
              <a:rPr lang="en-US" b="1" dirty="0">
                <a:latin typeface="Century" panose="02040604050505020304" pitchFamily="18" charset="0"/>
              </a:rPr>
              <a:t>Team: </a:t>
            </a:r>
            <a:r>
              <a:rPr lang="en-US" dirty="0">
                <a:latin typeface="Century" panose="02040604050505020304" pitchFamily="18" charset="0"/>
              </a:rPr>
              <a:t>Lei </a:t>
            </a:r>
            <a:r>
              <a:rPr lang="en-US" dirty="0" err="1">
                <a:latin typeface="Century" panose="02040604050505020304" pitchFamily="18" charset="0"/>
              </a:rPr>
              <a:t>Guo</a:t>
            </a:r>
            <a:r>
              <a:rPr lang="en-US" dirty="0">
                <a:latin typeface="Century" panose="02040604050505020304" pitchFamily="18" charset="0"/>
              </a:rPr>
              <a:t>, Zhichao Yu, </a:t>
            </a:r>
            <a:r>
              <a:rPr lang="en-US" dirty="0" err="1">
                <a:latin typeface="Century" panose="02040604050505020304" pitchFamily="18" charset="0"/>
              </a:rPr>
              <a:t>Jincong</a:t>
            </a:r>
            <a:r>
              <a:rPr lang="en-US" dirty="0">
                <a:latin typeface="Century" panose="02040604050505020304" pitchFamily="18" charset="0"/>
              </a:rPr>
              <a:t> Zhu, </a:t>
            </a:r>
            <a:r>
              <a:rPr lang="en-US" dirty="0" err="1">
                <a:latin typeface="Century" panose="02040604050505020304" pitchFamily="18" charset="0"/>
              </a:rPr>
              <a:t>Oukan</a:t>
            </a:r>
            <a:r>
              <a:rPr lang="en-US" dirty="0">
                <a:latin typeface="Century" panose="02040604050505020304" pitchFamily="18" charset="0"/>
              </a:rPr>
              <a:t> Fan</a:t>
            </a:r>
          </a:p>
          <a:p>
            <a:pPr marL="0" indent="0">
              <a:buNone/>
            </a:pPr>
            <a:endParaRPr lang="en-US" b="1" dirty="0">
              <a:latin typeface="Century" panose="02040604050505020304" pitchFamily="18" charset="0"/>
            </a:endParaRPr>
          </a:p>
          <a:p>
            <a:pPr marL="0" indent="0">
              <a:buNone/>
            </a:pPr>
            <a:r>
              <a:rPr lang="en-US" b="1" dirty="0">
                <a:latin typeface="Century" panose="02040604050505020304" pitchFamily="18" charset="0"/>
              </a:rPr>
              <a:t>Abstract: </a:t>
            </a:r>
            <a:r>
              <a:rPr lang="en-US" sz="1800" dirty="0">
                <a:latin typeface="Century" panose="02040604050505020304" pitchFamily="18" charset="0"/>
              </a:rPr>
              <a:t>Noise pollution situation in modern cities is getting worse. People suffer from it on working efficiency and mental health. Through analytics on complaints data combining with check-ins data, traffic and POIs data, we modeled a noise map of Chicago based on noise locations. For each location, the type composition of noise complaints is also analyzed. By using </a:t>
            </a:r>
            <a:r>
              <a:rPr lang="en-US" sz="1800" dirty="0" err="1">
                <a:latin typeface="Century" panose="02040604050505020304" pitchFamily="18" charset="0"/>
              </a:rPr>
              <a:t>MLlib</a:t>
            </a:r>
            <a:r>
              <a:rPr lang="en-US" sz="1800" dirty="0">
                <a:latin typeface="Century" panose="02040604050505020304" pitchFamily="18" charset="0"/>
              </a:rPr>
              <a:t> in Spark, we investigated the correlations between noise complaints data and the other three datasets. Further, we filled in the missing noise complaints data, and inferred complaint counts for additional 23 areas. Finally, we derived the inferred dataset and visualized the map for noise distribution of Chicago. </a:t>
            </a:r>
            <a:endParaRPr lang="en-US" altLang="en-US" sz="1050" dirty="0"/>
          </a:p>
        </p:txBody>
      </p:sp>
    </p:spTree>
    <p:extLst>
      <p:ext uri="{BB962C8B-B14F-4D97-AF65-F5344CB8AC3E}">
        <p14:creationId xmlns:p14="http://schemas.microsoft.com/office/powerpoint/2010/main" val="787626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6</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Obstacles</a:t>
            </a:r>
          </a:p>
          <a:p>
            <a:pPr marL="0" indent="0">
              <a:buNone/>
            </a:pPr>
            <a:endParaRPr lang="en-US" sz="2000" b="1" dirty="0">
              <a:solidFill>
                <a:srgbClr val="00B0F0"/>
              </a:solidFill>
              <a:latin typeface="Century" panose="02040604050505020304" pitchFamily="18" charset="0"/>
            </a:endParaRPr>
          </a:p>
          <a:p>
            <a:pPr marL="0" indent="0">
              <a:buNone/>
            </a:pPr>
            <a:r>
              <a:rPr lang="en-US" sz="2000" b="1" dirty="0">
                <a:latin typeface="Century" panose="02040604050505020304" pitchFamily="18" charset="0"/>
              </a:rPr>
              <a:t>1. </a:t>
            </a:r>
            <a:r>
              <a:rPr lang="en-US" altLang="zh-CN" sz="2000" b="1" dirty="0">
                <a:latin typeface="Century" panose="02040604050505020304" pitchFamily="18" charset="0"/>
              </a:rPr>
              <a:t>C</a:t>
            </a:r>
            <a:r>
              <a:rPr lang="en-US" sz="2000" b="1" dirty="0">
                <a:latin typeface="Century" panose="02040604050505020304" pitchFamily="18" charset="0"/>
              </a:rPr>
              <a:t>lassify</a:t>
            </a:r>
            <a:r>
              <a:rPr lang="zh-CN" altLang="en-US" sz="2000" b="1" dirty="0">
                <a:latin typeface="Century" panose="02040604050505020304" pitchFamily="18" charset="0"/>
              </a:rPr>
              <a:t> </a:t>
            </a:r>
            <a:r>
              <a:rPr lang="en-US" altLang="zh-CN" sz="2000" b="1" dirty="0">
                <a:latin typeface="Century" panose="02040604050505020304" pitchFamily="18" charset="0"/>
              </a:rPr>
              <a:t>d</a:t>
            </a:r>
            <a:r>
              <a:rPr lang="en-US" sz="2000" b="1" dirty="0">
                <a:latin typeface="Century" panose="02040604050505020304" pitchFamily="18" charset="0"/>
              </a:rPr>
              <a:t>ifferent types of noise complaints</a:t>
            </a:r>
            <a:r>
              <a:rPr lang="en-US" altLang="zh-CN" sz="2000" b="1" dirty="0">
                <a:latin typeface="Century" panose="02040604050505020304" pitchFamily="18" charset="0"/>
              </a:rPr>
              <a:t>;</a:t>
            </a:r>
            <a:endParaRPr lang="en-US" sz="2000" b="1" dirty="0">
              <a:latin typeface="Century" panose="02040604050505020304" pitchFamily="18" charset="0"/>
            </a:endParaRPr>
          </a:p>
          <a:p>
            <a:pPr marL="0" indent="0">
              <a:buNone/>
            </a:pPr>
            <a:endParaRPr lang="en-US" sz="2000" b="1" dirty="0">
              <a:solidFill>
                <a:srgbClr val="FF0000"/>
              </a:solidFill>
              <a:latin typeface="Century" panose="02040604050505020304" pitchFamily="18" charset="0"/>
            </a:endParaRPr>
          </a:p>
          <a:p>
            <a:pPr marL="0" indent="0">
              <a:buNone/>
            </a:pPr>
            <a:r>
              <a:rPr lang="en-US" sz="2000" b="1" dirty="0">
                <a:latin typeface="Century" panose="02040604050505020304" pitchFamily="18" charset="0"/>
              </a:rPr>
              <a:t>2. Implement the regression model in </a:t>
            </a:r>
            <a:r>
              <a:rPr lang="en-US" sz="2000" b="1" dirty="0" err="1">
                <a:latin typeface="Century" panose="02040604050505020304" pitchFamily="18" charset="0"/>
              </a:rPr>
              <a:t>MLlib</a:t>
            </a:r>
            <a:r>
              <a:rPr lang="en-US" sz="2000" b="1" dirty="0">
                <a:latin typeface="Century" panose="02040604050505020304" pitchFamily="18" charset="0"/>
              </a:rPr>
              <a:t> by using Scala in Spark.</a:t>
            </a: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188335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7</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Summary</a:t>
            </a:r>
          </a:p>
          <a:p>
            <a:pPr marL="0" indent="0">
              <a:buNone/>
            </a:pPr>
            <a:r>
              <a:rPr lang="en-US" sz="2000" dirty="0">
                <a:latin typeface="Century" panose="02040604050505020304" pitchFamily="18" charset="0"/>
              </a:rPr>
              <a:t>Trough our project, a Linear Regression model has been derived for predicting noise complaint counts in areas where complaint data was missing or unconvincing. Finally, with this model, a noise distribution map of Chicago and noise type composition for each area has been obtained.</a:t>
            </a:r>
          </a:p>
          <a:p>
            <a:pPr marL="0" indent="0">
              <a:buNone/>
            </a:pPr>
            <a:endParaRPr lang="en-US" sz="2000" b="1" dirty="0">
              <a:solidFill>
                <a:srgbClr val="00B0F0"/>
              </a:solidFill>
              <a:latin typeface="Century" panose="02040604050505020304" pitchFamily="18" charset="0"/>
            </a:endParaRPr>
          </a:p>
          <a:p>
            <a:pPr marL="0" indent="0">
              <a:buNone/>
            </a:pPr>
            <a:r>
              <a:rPr lang="en-US" sz="2800" b="1" dirty="0">
                <a:latin typeface="Century" panose="02040604050505020304" pitchFamily="18" charset="0"/>
              </a:rPr>
              <a:t>Acknowledgements</a:t>
            </a:r>
          </a:p>
          <a:p>
            <a:pPr marL="0" indent="0">
              <a:buNone/>
            </a:pPr>
            <a:r>
              <a:rPr lang="en-US" sz="1600" b="1" dirty="0">
                <a:latin typeface="Century" panose="02040604050505020304" pitchFamily="18" charset="0"/>
              </a:rPr>
              <a:t>Professor: </a:t>
            </a:r>
          </a:p>
          <a:p>
            <a:pPr marL="0" indent="0">
              <a:buNone/>
            </a:pPr>
            <a:r>
              <a:rPr lang="en-US" sz="1600" b="1" dirty="0">
                <a:latin typeface="Century" panose="02040604050505020304" pitchFamily="18" charset="0"/>
              </a:rPr>
              <a:t>	Suzanne K McIntosh - </a:t>
            </a:r>
            <a:r>
              <a:rPr lang="en-US" sz="1600" b="1" dirty="0">
                <a:latin typeface="Century" panose="02040604050505020304" pitchFamily="18" charset="0"/>
                <a:hlinkClick r:id="rId2"/>
              </a:rPr>
              <a:t>sm4971@nyu.edu</a:t>
            </a:r>
            <a:endParaRPr lang="en-US" sz="1600" b="1" dirty="0">
              <a:latin typeface="Century" panose="02040604050505020304" pitchFamily="18" charset="0"/>
            </a:endParaRPr>
          </a:p>
          <a:p>
            <a:pPr marL="0" indent="0">
              <a:buNone/>
            </a:pPr>
            <a:r>
              <a:rPr lang="en-US" sz="1600" b="1" dirty="0">
                <a:latin typeface="Century" panose="02040604050505020304" pitchFamily="18" charset="0"/>
              </a:rPr>
              <a:t>Teaching Assistants: </a:t>
            </a:r>
          </a:p>
          <a:p>
            <a:pPr marL="0" indent="0">
              <a:buNone/>
            </a:pPr>
            <a:r>
              <a:rPr lang="en-US" sz="1600" b="1" dirty="0">
                <a:latin typeface="Century" panose="02040604050505020304" pitchFamily="18" charset="0"/>
              </a:rPr>
              <a:t>	Hassan Zaidi - </a:t>
            </a:r>
            <a:r>
              <a:rPr lang="en-US" sz="1600" b="1" dirty="0">
                <a:latin typeface="Century" panose="02040604050505020304" pitchFamily="18" charset="0"/>
                <a:hlinkClick r:id="rId3"/>
              </a:rPr>
              <a:t>hmz224@nyu.edu</a:t>
            </a:r>
            <a:r>
              <a:rPr lang="en-US" sz="1600" b="1" dirty="0">
                <a:latin typeface="Century" panose="02040604050505020304" pitchFamily="18" charset="0"/>
              </a:rPr>
              <a:t> </a:t>
            </a:r>
          </a:p>
          <a:p>
            <a:pPr marL="0" indent="0">
              <a:buNone/>
            </a:pPr>
            <a:r>
              <a:rPr lang="en-US" sz="1600" b="1" dirty="0">
                <a:latin typeface="Century" panose="02040604050505020304" pitchFamily="18" charset="0"/>
              </a:rPr>
              <a:t>	</a:t>
            </a:r>
            <a:r>
              <a:rPr lang="en-US" sz="1600" b="1" dirty="0" err="1">
                <a:latin typeface="Century" panose="02040604050505020304" pitchFamily="18" charset="0"/>
              </a:rPr>
              <a:t>Nirali</a:t>
            </a:r>
            <a:r>
              <a:rPr lang="en-US" sz="1600" b="1" dirty="0">
                <a:latin typeface="Century" panose="02040604050505020304" pitchFamily="18" charset="0"/>
              </a:rPr>
              <a:t> Shah - </a:t>
            </a:r>
            <a:r>
              <a:rPr lang="en-US" sz="1600" b="1" dirty="0">
                <a:latin typeface="Century" panose="02040604050505020304" pitchFamily="18" charset="0"/>
                <a:hlinkClick r:id="rId4"/>
              </a:rPr>
              <a:t>nns271@nyu.edu </a:t>
            </a:r>
            <a:r>
              <a:rPr lang="en-US" sz="1600" b="1" dirty="0">
                <a:latin typeface="Century" panose="02040604050505020304" pitchFamily="18" charset="0"/>
              </a:rPr>
              <a:t> </a:t>
            </a:r>
          </a:p>
          <a:p>
            <a:pPr marL="0" indent="0">
              <a:buNone/>
            </a:pPr>
            <a:r>
              <a:rPr lang="en-US" sz="1600" b="1" dirty="0">
                <a:latin typeface="Century" panose="02040604050505020304" pitchFamily="18" charset="0"/>
              </a:rPr>
              <a:t>Technicians of NYU High Performance Computing - </a:t>
            </a:r>
            <a:r>
              <a:rPr lang="en-US" sz="1600" b="1" dirty="0">
                <a:latin typeface="Century" panose="02040604050505020304" pitchFamily="18" charset="0"/>
                <a:hlinkClick r:id="rId5"/>
              </a:rPr>
              <a:t>hpc@nyu.edu</a:t>
            </a:r>
            <a:r>
              <a:rPr lang="en-US" sz="1600" b="1" dirty="0">
                <a:latin typeface="Century" panose="02040604050505020304" pitchFamily="18" charset="0"/>
              </a:rPr>
              <a:t> </a:t>
            </a:r>
          </a:p>
          <a:p>
            <a:pPr marL="0" indent="0">
              <a:buNone/>
            </a:pPr>
            <a:r>
              <a:rPr lang="en-US" sz="1600" b="1" dirty="0">
                <a:latin typeface="Century" panose="02040604050505020304" pitchFamily="18" charset="0"/>
              </a:rPr>
              <a:t>Microsoft Research: </a:t>
            </a:r>
          </a:p>
          <a:p>
            <a:pPr marL="0" indent="0">
              <a:buNone/>
            </a:pPr>
            <a:r>
              <a:rPr lang="en-US" sz="1600" b="1" dirty="0">
                <a:latin typeface="Century" panose="02040604050505020304" pitchFamily="18" charset="0"/>
              </a:rPr>
              <a:t>	Dr. Yu Zheng - </a:t>
            </a:r>
            <a:r>
              <a:rPr lang="en-US" sz="1600" b="1" dirty="0">
                <a:latin typeface="Century" panose="02040604050505020304" pitchFamily="18" charset="0"/>
                <a:hlinkClick r:id="rId6"/>
              </a:rPr>
              <a:t>yuzheng@microsoft.com</a:t>
            </a:r>
            <a:r>
              <a:rPr lang="en-US" sz="1600" b="1" dirty="0">
                <a:latin typeface="Century" panose="02040604050505020304" pitchFamily="18" charset="0"/>
              </a:rPr>
              <a:t>  </a:t>
            </a:r>
            <a:endParaRPr lang="en-US" sz="900" b="1" dirty="0">
              <a:latin typeface="Century" panose="02040604050505020304" pitchFamily="18" charset="0"/>
            </a:endParaRPr>
          </a:p>
          <a:p>
            <a:pPr marL="0" indent="0">
              <a:buNone/>
            </a:pPr>
            <a:endParaRPr lang="en-US" sz="2000" b="1" dirty="0">
              <a:latin typeface="Century" panose="02040604050505020304" pitchFamily="18" charset="0"/>
            </a:endParaRPr>
          </a:p>
        </p:txBody>
      </p:sp>
      <p:pic>
        <p:nvPicPr>
          <p:cNvPr id="2" name="图片 1"/>
          <p:cNvPicPr>
            <a:picLocks noChangeAspect="1"/>
          </p:cNvPicPr>
          <p:nvPr/>
        </p:nvPicPr>
        <p:blipFill>
          <a:blip r:embed="rId7"/>
          <a:stretch>
            <a:fillRect/>
          </a:stretch>
        </p:blipFill>
        <p:spPr>
          <a:xfrm>
            <a:off x="7190014" y="3752280"/>
            <a:ext cx="1166586" cy="1166586"/>
          </a:xfrm>
          <a:prstGeom prst="rect">
            <a:avLst/>
          </a:prstGeom>
        </p:spPr>
      </p:pic>
      <p:pic>
        <p:nvPicPr>
          <p:cNvPr id="6" name="图片 5"/>
          <p:cNvPicPr>
            <a:picLocks noChangeAspect="1"/>
          </p:cNvPicPr>
          <p:nvPr/>
        </p:nvPicPr>
        <p:blipFill>
          <a:blip r:embed="rId8"/>
          <a:stretch>
            <a:fillRect/>
          </a:stretch>
        </p:blipFill>
        <p:spPr>
          <a:xfrm>
            <a:off x="7190014" y="5269318"/>
            <a:ext cx="1166586" cy="1166586"/>
          </a:xfrm>
          <a:prstGeom prst="rect">
            <a:avLst/>
          </a:prstGeom>
        </p:spPr>
      </p:pic>
    </p:spTree>
    <p:extLst>
      <p:ext uri="{BB962C8B-B14F-4D97-AF65-F5344CB8AC3E}">
        <p14:creationId xmlns:p14="http://schemas.microsoft.com/office/powerpoint/2010/main" val="899146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8</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References</a:t>
            </a:r>
          </a:p>
          <a:p>
            <a:pPr marL="0" indent="0">
              <a:buNone/>
            </a:pPr>
            <a:r>
              <a:rPr lang="en-US" sz="1050" dirty="0">
                <a:latin typeface="Century" panose="02040604050505020304" pitchFamily="18" charset="0"/>
              </a:rPr>
              <a:t>[1] Lasse </a:t>
            </a:r>
            <a:r>
              <a:rPr lang="en-US" sz="1050" dirty="0" err="1">
                <a:latin typeface="Century" panose="02040604050505020304" pitchFamily="18" charset="0"/>
              </a:rPr>
              <a:t>Korsholm</a:t>
            </a:r>
            <a:r>
              <a:rPr lang="en-US" sz="1050" dirty="0">
                <a:latin typeface="Century" panose="02040604050505020304" pitchFamily="18" charset="0"/>
              </a:rPr>
              <a:t> </a:t>
            </a:r>
            <a:r>
              <a:rPr lang="en-US" sz="1050" dirty="0" err="1">
                <a:latin typeface="Century" panose="02040604050505020304" pitchFamily="18" charset="0"/>
              </a:rPr>
              <a:t>Poulsen</a:t>
            </a:r>
            <a:r>
              <a:rPr lang="en-US" sz="1050" dirty="0">
                <a:latin typeface="Century" panose="02040604050505020304" pitchFamily="18" charset="0"/>
              </a:rPr>
              <a:t>, </a:t>
            </a:r>
            <a:r>
              <a:rPr lang="en-US" sz="1050" dirty="0" err="1">
                <a:latin typeface="Century" panose="02040604050505020304" pitchFamily="18" charset="0"/>
              </a:rPr>
              <a:t>Daan</a:t>
            </a:r>
            <a:r>
              <a:rPr lang="en-US" sz="1050" dirty="0">
                <a:latin typeface="Century" panose="02040604050505020304" pitchFamily="18" charset="0"/>
              </a:rPr>
              <a:t> </a:t>
            </a:r>
            <a:r>
              <a:rPr lang="en-US" sz="1050" dirty="0" err="1">
                <a:latin typeface="Century" panose="02040604050505020304" pitchFamily="18" charset="0"/>
              </a:rPr>
              <a:t>Dekkers</a:t>
            </a:r>
            <a:r>
              <a:rPr lang="en-US" sz="1050" dirty="0">
                <a:latin typeface="Century" panose="02040604050505020304" pitchFamily="18" charset="0"/>
              </a:rPr>
              <a:t>, </a:t>
            </a:r>
            <a:r>
              <a:rPr lang="en-US" sz="1050" dirty="0" err="1">
                <a:latin typeface="Century" panose="02040604050505020304" pitchFamily="18" charset="0"/>
              </a:rPr>
              <a:t>Nicolaas</a:t>
            </a:r>
            <a:r>
              <a:rPr lang="en-US" sz="1050" dirty="0">
                <a:latin typeface="Century" panose="02040604050505020304" pitchFamily="18" charset="0"/>
              </a:rPr>
              <a:t> </a:t>
            </a:r>
            <a:r>
              <a:rPr lang="en-US" sz="1050" dirty="0" err="1">
                <a:latin typeface="Century" panose="02040604050505020304" pitchFamily="18" charset="0"/>
              </a:rPr>
              <a:t>Wagenaar</a:t>
            </a:r>
            <a:r>
              <a:rPr lang="en-US" sz="1050" dirty="0">
                <a:latin typeface="Century" panose="02040604050505020304" pitchFamily="18" charset="0"/>
              </a:rPr>
              <a:t>, Wesley </a:t>
            </a:r>
            <a:r>
              <a:rPr lang="en-US" sz="1050" dirty="0" err="1">
                <a:latin typeface="Century" panose="02040604050505020304" pitchFamily="18" charset="0"/>
              </a:rPr>
              <a:t>Snijders</a:t>
            </a:r>
            <a:r>
              <a:rPr lang="en-US" sz="1050" dirty="0">
                <a:latin typeface="Century" panose="02040604050505020304" pitchFamily="18" charset="0"/>
              </a:rPr>
              <a:t>, Ben Lewinsky </a:t>
            </a:r>
            <a:r>
              <a:rPr lang="en-US" sz="1050" dirty="0" err="1">
                <a:latin typeface="Century" panose="02040604050505020304" pitchFamily="18" charset="0"/>
              </a:rPr>
              <a:t>Raghava</a:t>
            </a:r>
            <a:r>
              <a:rPr lang="en-US" sz="1050" dirty="0">
                <a:latin typeface="Century" panose="02040604050505020304" pitchFamily="18" charset="0"/>
              </a:rPr>
              <a:t> Rao </a:t>
            </a:r>
            <a:r>
              <a:rPr lang="en-US" sz="1050" dirty="0" err="1">
                <a:latin typeface="Century" panose="02040604050505020304" pitchFamily="18" charset="0"/>
              </a:rPr>
              <a:t>Mukkamala</a:t>
            </a:r>
            <a:r>
              <a:rPr lang="en-US" sz="1050" dirty="0">
                <a:latin typeface="Century" panose="02040604050505020304" pitchFamily="18" charset="0"/>
              </a:rPr>
              <a:t> and Ravi </a:t>
            </a:r>
            <a:r>
              <a:rPr lang="en-US" sz="1050" dirty="0" err="1">
                <a:latin typeface="Century" panose="02040604050505020304" pitchFamily="18" charset="0"/>
              </a:rPr>
              <a:t>Vatrapu</a:t>
            </a:r>
            <a:r>
              <a:rPr lang="en-US" sz="1050" dirty="0">
                <a:latin typeface="Century" panose="02040604050505020304" pitchFamily="18" charset="0"/>
              </a:rPr>
              <a:t>. Green cabs vs. Uber in New York City. Big Data, IEEE International Congress on, June 2016. </a:t>
            </a:r>
          </a:p>
          <a:p>
            <a:pPr marL="0" indent="0">
              <a:buNone/>
            </a:pPr>
            <a:r>
              <a:rPr lang="en-US" sz="1050" dirty="0">
                <a:latin typeface="Century" panose="02040604050505020304" pitchFamily="18" charset="0"/>
              </a:rPr>
              <a:t>[2] Jing Yuan, Yu Zheng and Xing </a:t>
            </a:r>
            <a:r>
              <a:rPr lang="en-US" sz="1050" dirty="0" err="1">
                <a:latin typeface="Century" panose="02040604050505020304" pitchFamily="18" charset="0"/>
              </a:rPr>
              <a:t>Xie</a:t>
            </a:r>
            <a:r>
              <a:rPr lang="en-US" sz="1050" dirty="0">
                <a:latin typeface="Century" panose="02040604050505020304" pitchFamily="18" charset="0"/>
              </a:rPr>
              <a:t>. Discovering Regions of Different Functions in a City Using Human Mobility and POIs. Proceedings of the 18th ACM SIGKDD international conference on Knowledge discovery and data mining.</a:t>
            </a:r>
          </a:p>
          <a:p>
            <a:pPr marL="0" indent="0">
              <a:buNone/>
            </a:pPr>
            <a:r>
              <a:rPr lang="en-US" sz="1050" dirty="0">
                <a:latin typeface="Century" panose="02040604050505020304" pitchFamily="18" charset="0"/>
              </a:rPr>
              <a:t>[3] City of Chicago, Data Portal. https://</a:t>
            </a:r>
            <a:r>
              <a:rPr lang="en-US" sz="1050" dirty="0" err="1">
                <a:latin typeface="Century" panose="02040604050505020304" pitchFamily="18" charset="0"/>
              </a:rPr>
              <a:t>data.cityofchicago.org</a:t>
            </a:r>
            <a:r>
              <a:rPr lang="en-US" sz="1050" dirty="0">
                <a:latin typeface="Century" panose="02040604050505020304" pitchFamily="18" charset="0"/>
              </a:rPr>
              <a:t>/Environment-Sustainable Development/CDPH-Environmental-Complaints/</a:t>
            </a:r>
            <a:r>
              <a:rPr lang="en-US" sz="1050" dirty="0" err="1">
                <a:latin typeface="Century" panose="02040604050505020304" pitchFamily="18" charset="0"/>
              </a:rPr>
              <a:t>fypr-ksnz</a:t>
            </a:r>
            <a:r>
              <a:rPr lang="en-US" sz="1050" dirty="0">
                <a:latin typeface="Century" panose="02040604050505020304" pitchFamily="18" charset="0"/>
              </a:rPr>
              <a:t> </a:t>
            </a:r>
          </a:p>
          <a:p>
            <a:pPr marL="0" indent="0">
              <a:buNone/>
            </a:pPr>
            <a:r>
              <a:rPr lang="en-US" sz="1050" dirty="0">
                <a:latin typeface="Century" panose="02040604050505020304" pitchFamily="18" charset="0"/>
              </a:rPr>
              <a:t>[4] T. White. Hadoop: The Definitive Guide. O’Reilly Media Inc., Sebastopol, CA, May 2012.</a:t>
            </a:r>
          </a:p>
          <a:p>
            <a:pPr marL="0" indent="0">
              <a:buNone/>
            </a:pPr>
            <a:r>
              <a:rPr lang="en-US" sz="1050" dirty="0">
                <a:latin typeface="Century" panose="02040604050505020304" pitchFamily="18" charset="0"/>
              </a:rPr>
              <a:t>[5] A. Gates. Programming Pig. O’Reilly Media </a:t>
            </a:r>
            <a:r>
              <a:rPr lang="en-US" sz="1050" dirty="0" err="1">
                <a:latin typeface="Century" panose="02040604050505020304" pitchFamily="18" charset="0"/>
              </a:rPr>
              <a:t>Inc.,Sebastopol</a:t>
            </a:r>
            <a:r>
              <a:rPr lang="en-US" sz="1050" dirty="0">
                <a:latin typeface="Century" panose="02040604050505020304" pitchFamily="18" charset="0"/>
              </a:rPr>
              <a:t>, CA,  October 2011.</a:t>
            </a:r>
          </a:p>
          <a:p>
            <a:pPr marL="0" indent="0">
              <a:buNone/>
            </a:pPr>
            <a:r>
              <a:rPr lang="en-US" sz="1050" dirty="0">
                <a:latin typeface="Century" panose="02040604050505020304" pitchFamily="18" charset="0"/>
              </a:rPr>
              <a:t>[6] J. Dean and S. </a:t>
            </a:r>
            <a:r>
              <a:rPr lang="en-US" sz="1050" dirty="0" err="1">
                <a:latin typeface="Century" panose="02040604050505020304" pitchFamily="18" charset="0"/>
              </a:rPr>
              <a:t>Ghemawat</a:t>
            </a:r>
            <a:r>
              <a:rPr lang="en-US" sz="1050" dirty="0">
                <a:latin typeface="Century" panose="02040604050505020304" pitchFamily="18" charset="0"/>
              </a:rPr>
              <a:t>. MapReduce: Simplified data processing on large clusters. In proceedings of 6th Symposium on Operating Systems Design and </a:t>
            </a:r>
            <a:r>
              <a:rPr lang="en-US" sz="1050" dirty="0" err="1">
                <a:latin typeface="Century" panose="02040604050505020304" pitchFamily="18" charset="0"/>
              </a:rPr>
              <a:t>Implemenation</a:t>
            </a:r>
            <a:r>
              <a:rPr lang="en-US" sz="1050" dirty="0">
                <a:latin typeface="Century" panose="02040604050505020304" pitchFamily="18" charset="0"/>
              </a:rPr>
              <a:t>, 2004.</a:t>
            </a:r>
          </a:p>
          <a:p>
            <a:pPr marL="0" indent="0">
              <a:buNone/>
            </a:pPr>
            <a:r>
              <a:rPr lang="en-US" sz="1050" dirty="0">
                <a:latin typeface="Century" panose="02040604050505020304" pitchFamily="18" charset="0"/>
              </a:rPr>
              <a:t>[7] C. </a:t>
            </a:r>
            <a:r>
              <a:rPr lang="en-US" sz="1050" dirty="0" err="1">
                <a:latin typeface="Century" panose="02040604050505020304" pitchFamily="18" charset="0"/>
              </a:rPr>
              <a:t>Olston</a:t>
            </a:r>
            <a:r>
              <a:rPr lang="en-US" sz="1050" dirty="0">
                <a:latin typeface="Century" panose="02040604050505020304" pitchFamily="18" charset="0"/>
              </a:rPr>
              <a:t>, B. Reed, U. Srivastava, R. Kumar, A. Tomkins. Pig Latin: A not-so-foreign language for data processing. In proceedings of SIGMOD, June 2008.</a:t>
            </a:r>
          </a:p>
          <a:p>
            <a:pPr marL="0" indent="0">
              <a:buNone/>
            </a:pPr>
            <a:r>
              <a:rPr lang="en-US" sz="1050" dirty="0">
                <a:latin typeface="Century" panose="02040604050505020304" pitchFamily="18" charset="0"/>
              </a:rPr>
              <a:t>[8] I. </a:t>
            </a:r>
            <a:r>
              <a:rPr lang="en-US" sz="1050" dirty="0" err="1">
                <a:latin typeface="Century" panose="02040604050505020304" pitchFamily="18" charset="0"/>
              </a:rPr>
              <a:t>Schweizer</a:t>
            </a:r>
            <a:r>
              <a:rPr lang="en-US" sz="1050" dirty="0">
                <a:latin typeface="Century" panose="02040604050505020304" pitchFamily="18" charset="0"/>
              </a:rPr>
              <a:t>, R. </a:t>
            </a:r>
            <a:r>
              <a:rPr lang="en-US" sz="1050" dirty="0" err="1">
                <a:latin typeface="Century" panose="02040604050505020304" pitchFamily="18" charset="0"/>
              </a:rPr>
              <a:t>Bartl</a:t>
            </a:r>
            <a:r>
              <a:rPr lang="en-US" sz="1050" dirty="0">
                <a:latin typeface="Century" panose="02040604050505020304" pitchFamily="18" charset="0"/>
              </a:rPr>
              <a:t>, A. Schulz, F. Probst, M. </a:t>
            </a:r>
            <a:r>
              <a:rPr lang="en-US" sz="1050" dirty="0" err="1">
                <a:latin typeface="Century" panose="02040604050505020304" pitchFamily="18" charset="0"/>
              </a:rPr>
              <a:t>Muhlhauser</a:t>
            </a:r>
            <a:r>
              <a:rPr lang="en-US" sz="1050" dirty="0">
                <a:latin typeface="Century" panose="02040604050505020304" pitchFamily="18" charset="0"/>
              </a:rPr>
              <a:t>. </a:t>
            </a:r>
            <a:r>
              <a:rPr lang="en-US" sz="1050" dirty="0" err="1">
                <a:latin typeface="Century" panose="02040604050505020304" pitchFamily="18" charset="0"/>
              </a:rPr>
              <a:t>NoiseMap</a:t>
            </a:r>
            <a:r>
              <a:rPr lang="en-US" sz="1050" dirty="0">
                <a:latin typeface="Century" panose="02040604050505020304" pitchFamily="18" charset="0"/>
              </a:rPr>
              <a:t> - Real-time participatory noise map. In Proceedings of 2nd International Workshop on Sensing Applications on Mobile Phones (</a:t>
            </a:r>
            <a:r>
              <a:rPr lang="en-US" sz="1050" dirty="0" err="1">
                <a:latin typeface="Century" panose="02040604050505020304" pitchFamily="18" charset="0"/>
              </a:rPr>
              <a:t>PhoneSense</a:t>
            </a:r>
            <a:r>
              <a:rPr lang="en-US" sz="1050" dirty="0">
                <a:latin typeface="Century" panose="02040604050505020304" pitchFamily="18" charset="0"/>
              </a:rPr>
              <a:t> ’11), 2011.</a:t>
            </a:r>
          </a:p>
          <a:p>
            <a:pPr marL="0" indent="0">
              <a:buNone/>
            </a:pPr>
            <a:r>
              <a:rPr lang="en-US" sz="1050" dirty="0">
                <a:latin typeface="Century" panose="02040604050505020304" pitchFamily="18" charset="0"/>
              </a:rPr>
              <a:t>[9] M. Gallo, O. </a:t>
            </a:r>
            <a:r>
              <a:rPr lang="en-US" sz="1050" dirty="0" err="1">
                <a:latin typeface="Century" panose="02040604050505020304" pitchFamily="18" charset="0"/>
              </a:rPr>
              <a:t>Mascolino</a:t>
            </a:r>
            <a:r>
              <a:rPr lang="en-US" sz="1050" dirty="0">
                <a:latin typeface="Century" panose="02040604050505020304" pitchFamily="18" charset="0"/>
              </a:rPr>
              <a:t>, G. </a:t>
            </a:r>
            <a:r>
              <a:rPr lang="en-US" sz="1050" dirty="0" err="1">
                <a:latin typeface="Century" panose="02040604050505020304" pitchFamily="18" charset="0"/>
              </a:rPr>
              <a:t>Mazza</a:t>
            </a:r>
            <a:r>
              <a:rPr lang="en-US" sz="1050" dirty="0">
                <a:latin typeface="Century" panose="02040604050505020304" pitchFamily="18" charset="0"/>
              </a:rPr>
              <a:t>. A Model for Estimating Road Traffic Noise in Urban Areas. Environment and Electrical Engineering, IEEE 16th International Conference on, June 2016</a:t>
            </a:r>
          </a:p>
          <a:p>
            <a:pPr marL="0" indent="0">
              <a:buNone/>
            </a:pPr>
            <a:r>
              <a:rPr lang="en-US" sz="1050" dirty="0">
                <a:latin typeface="Century" panose="02040604050505020304" pitchFamily="18" charset="0"/>
              </a:rPr>
              <a:t>[10] </a:t>
            </a:r>
            <a:r>
              <a:rPr lang="en-US" sz="1050" dirty="0" err="1">
                <a:latin typeface="Century" panose="02040604050505020304" pitchFamily="18" charset="0"/>
              </a:rPr>
              <a:t>Jitao</a:t>
            </a:r>
            <a:r>
              <a:rPr lang="en-US" sz="1050" dirty="0">
                <a:latin typeface="Century" panose="02040604050505020304" pitchFamily="18" charset="0"/>
              </a:rPr>
              <a:t> Sang, Tao Mei, Jian-Tao Sun, </a:t>
            </a:r>
            <a:r>
              <a:rPr lang="en-US" sz="1050" dirty="0" err="1">
                <a:latin typeface="Century" panose="02040604050505020304" pitchFamily="18" charset="0"/>
              </a:rPr>
              <a:t>Changsheng</a:t>
            </a:r>
            <a:r>
              <a:rPr lang="en-US" sz="1050" dirty="0">
                <a:latin typeface="Century" panose="02040604050505020304" pitchFamily="18" charset="0"/>
              </a:rPr>
              <a:t> Xu, </a:t>
            </a:r>
            <a:r>
              <a:rPr lang="en-US" sz="1050" dirty="0" err="1">
                <a:latin typeface="Century" panose="02040604050505020304" pitchFamily="18" charset="0"/>
              </a:rPr>
              <a:t>Shiping</a:t>
            </a:r>
            <a:r>
              <a:rPr lang="en-US" sz="1050" dirty="0">
                <a:latin typeface="Century" panose="02040604050505020304" pitchFamily="18" charset="0"/>
              </a:rPr>
              <a:t> Li. </a:t>
            </a:r>
            <a:r>
              <a:rPr lang="en-US" sz="1050" dirty="0" err="1">
                <a:latin typeface="Century" panose="02040604050505020304" pitchFamily="18" charset="0"/>
              </a:rPr>
              <a:t>Probabilistics</a:t>
            </a:r>
            <a:r>
              <a:rPr lang="en-US" sz="1050" dirty="0">
                <a:latin typeface="Century" panose="02040604050505020304" pitchFamily="18" charset="0"/>
              </a:rPr>
              <a:t> Sequential POIs Recommendation via Check-In Data. Proceedings of the 20th International Conference on Advances in Geographic Information Systems, 2012.</a:t>
            </a:r>
          </a:p>
          <a:p>
            <a:pPr marL="0" indent="0">
              <a:buNone/>
            </a:pPr>
            <a:r>
              <a:rPr lang="en-US" sz="1050" dirty="0">
                <a:latin typeface="Century" panose="02040604050505020304" pitchFamily="18" charset="0"/>
              </a:rPr>
              <a:t>[11]  Piotr </a:t>
            </a:r>
            <a:r>
              <a:rPr lang="en-US" sz="1050" dirty="0" err="1">
                <a:latin typeface="Century" panose="02040604050505020304" pitchFamily="18" charset="0"/>
              </a:rPr>
              <a:t>Mioduszewski</a:t>
            </a:r>
            <a:r>
              <a:rPr lang="en-US" sz="1050" dirty="0">
                <a:latin typeface="Century" panose="02040604050505020304" pitchFamily="18" charset="0"/>
              </a:rPr>
              <a:t>, Jerzy A. </a:t>
            </a:r>
            <a:r>
              <a:rPr lang="en-US" sz="1050" dirty="0" err="1">
                <a:latin typeface="Century" panose="02040604050505020304" pitchFamily="18" charset="0"/>
              </a:rPr>
              <a:t>Ejsmont</a:t>
            </a:r>
            <a:r>
              <a:rPr lang="en-US" sz="1050" dirty="0">
                <a:latin typeface="Century" panose="02040604050505020304" pitchFamily="18" charset="0"/>
              </a:rPr>
              <a:t>, Jan Grabowski, Daniel </a:t>
            </a:r>
            <a:r>
              <a:rPr lang="en-US" sz="1050" dirty="0" err="1">
                <a:latin typeface="Century" panose="02040604050505020304" pitchFamily="18" charset="0"/>
              </a:rPr>
              <a:t>Karpin</a:t>
            </a:r>
            <a:r>
              <a:rPr lang="en-US" sz="1050" dirty="0">
                <a:latin typeface="Century" panose="02040604050505020304" pitchFamily="18" charset="0"/>
              </a:rPr>
              <a:t>´ ski. Noise map validation by continuous noise monitoring. Applied Acoustics, Elsevier, 2011.</a:t>
            </a:r>
          </a:p>
          <a:p>
            <a:pPr marL="0" indent="0">
              <a:buNone/>
            </a:pPr>
            <a:r>
              <a:rPr lang="en-US" sz="1050" dirty="0">
                <a:latin typeface="Century" panose="02040604050505020304" pitchFamily="18" charset="0"/>
              </a:rPr>
              <a:t>[12]  </a:t>
            </a:r>
            <a:r>
              <a:rPr lang="en-US" sz="1050" dirty="0" err="1">
                <a:latin typeface="Century" panose="02040604050505020304" pitchFamily="18" charset="0"/>
              </a:rPr>
              <a:t>Hsun</a:t>
            </a:r>
            <a:r>
              <a:rPr lang="en-US" sz="1050" dirty="0">
                <a:latin typeface="Century" panose="02040604050505020304" pitchFamily="18" charset="0"/>
              </a:rPr>
              <a:t>-Ping Hsieh, Tzu-Chi Yen, Cheng-</a:t>
            </a:r>
            <a:r>
              <a:rPr lang="en-US" sz="1050" dirty="0" err="1">
                <a:latin typeface="Century" panose="02040604050505020304" pitchFamily="18" charset="0"/>
              </a:rPr>
              <a:t>Te</a:t>
            </a:r>
            <a:r>
              <a:rPr lang="en-US" sz="1050" dirty="0">
                <a:latin typeface="Century" panose="02040604050505020304" pitchFamily="18" charset="0"/>
              </a:rPr>
              <a:t> Li. What Makes New York So Noisy?: Reasoning Noise Pollution by Mining Multimodal Geo-Social Big Data. Proceedings of the 23rd ACM international conference on Multimedia, 2015.</a:t>
            </a:r>
          </a:p>
          <a:p>
            <a:pPr marL="0" indent="0">
              <a:buNone/>
            </a:pPr>
            <a:r>
              <a:rPr lang="en-US" sz="1050" dirty="0">
                <a:latin typeface="Century" panose="02040604050505020304" pitchFamily="18" charset="0"/>
              </a:rPr>
              <a:t>[13]  </a:t>
            </a:r>
            <a:r>
              <a:rPr lang="en-US" sz="1050" dirty="0" err="1">
                <a:latin typeface="Century" panose="02040604050505020304" pitchFamily="18" charset="0"/>
              </a:rPr>
              <a:t>Yilun</a:t>
            </a:r>
            <a:r>
              <a:rPr lang="en-US" sz="1050" dirty="0">
                <a:latin typeface="Century" panose="02040604050505020304" pitchFamily="18" charset="0"/>
              </a:rPr>
              <a:t> Wang, Yu Zheng, Tong Liu. A Noise Map of New York City. Proceedings of the 16th ACM International Conference on Ubiquitous Computing, 2014.</a:t>
            </a: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2994716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9</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sz="5400" b="1" dirty="0">
              <a:solidFill>
                <a:srgbClr val="00B0F0"/>
              </a:solidFill>
              <a:latin typeface="Century" panose="02040604050505020304" pitchFamily="18" charset="0"/>
            </a:endParaRPr>
          </a:p>
          <a:p>
            <a:pPr eaLnBrk="1" hangingPunct="1">
              <a:lnSpc>
                <a:spcPct val="80000"/>
              </a:lnSpc>
              <a:buNone/>
              <a:defRPr/>
            </a:pPr>
            <a:endParaRPr lang="en-US" sz="5400" b="1" dirty="0">
              <a:solidFill>
                <a:srgbClr val="00B0F0"/>
              </a:solidFill>
              <a:latin typeface="Century" panose="02040604050505020304" pitchFamily="18" charset="0"/>
            </a:endParaRPr>
          </a:p>
          <a:p>
            <a:pPr algn="ctr" eaLnBrk="1" hangingPunct="1">
              <a:lnSpc>
                <a:spcPct val="80000"/>
              </a:lnSpc>
              <a:buNone/>
              <a:defRPr/>
            </a:pPr>
            <a:r>
              <a:rPr lang="en-US" sz="5400" b="1" i="1" dirty="0">
                <a:latin typeface="Century" panose="02040604050505020304" pitchFamily="18" charset="0"/>
              </a:rPr>
              <a:t>Thank you!</a:t>
            </a:r>
            <a:endParaRPr lang="en-US" sz="2000" b="1" i="1" dirty="0">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171770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2</a:t>
            </a: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Diagnosing Chicago’s Noises with Ubiquitous Data</a:t>
            </a: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marL="0" indent="0">
              <a:buNone/>
            </a:pPr>
            <a:r>
              <a:rPr lang="en-US" sz="2800" b="1" dirty="0">
                <a:latin typeface="Century" panose="02040604050505020304" pitchFamily="18" charset="0"/>
              </a:rPr>
              <a:t>Motivation</a:t>
            </a:r>
            <a:endParaRPr lang="en-US" sz="2000" b="1" dirty="0">
              <a:latin typeface="Century" panose="02040604050505020304" pitchFamily="18" charset="0"/>
            </a:endParaRPr>
          </a:p>
          <a:p>
            <a:pPr marL="0" indent="0">
              <a:buNone/>
            </a:pPr>
            <a:endParaRPr lang="en-US" sz="1600" b="1" dirty="0">
              <a:latin typeface="Century" panose="02040604050505020304" pitchFamily="18" charset="0"/>
            </a:endParaRPr>
          </a:p>
          <a:p>
            <a:pPr marL="0" indent="0">
              <a:buNone/>
            </a:pPr>
            <a:r>
              <a:rPr lang="en-US" sz="2000" b="1" dirty="0">
                <a:latin typeface="Century" panose="02040604050505020304" pitchFamily="18" charset="0"/>
              </a:rPr>
              <a:t>Who are the users of this analytic?   </a:t>
            </a:r>
          </a:p>
          <a:p>
            <a:pPr>
              <a:buFontTx/>
              <a:buChar char="-"/>
            </a:pPr>
            <a:r>
              <a:rPr lang="en-US" sz="2000" dirty="0">
                <a:latin typeface="Century" panose="02040604050505020304" pitchFamily="18" charset="0"/>
              </a:rPr>
              <a:t>Chicago Citizens and Governments.</a:t>
            </a:r>
          </a:p>
          <a:p>
            <a:pPr marL="0" indent="0">
              <a:buNone/>
            </a:pPr>
            <a:endParaRPr lang="en-US" sz="2000" b="1" dirty="0">
              <a:latin typeface="Century" panose="02040604050505020304" pitchFamily="18" charset="0"/>
            </a:endParaRPr>
          </a:p>
          <a:p>
            <a:pPr marL="0" indent="0">
              <a:buNone/>
            </a:pPr>
            <a:r>
              <a:rPr lang="en-US" sz="2000" b="1" dirty="0">
                <a:latin typeface="Century" panose="02040604050505020304" pitchFamily="18" charset="0"/>
              </a:rPr>
              <a:t>Who will benefit from this analytic?</a:t>
            </a:r>
          </a:p>
          <a:p>
            <a:pPr>
              <a:buFontTx/>
              <a:buChar char="-"/>
            </a:pPr>
            <a:r>
              <a:rPr lang="en-US" sz="2000" dirty="0">
                <a:latin typeface="Century" panose="02040604050505020304" pitchFamily="18" charset="0"/>
              </a:rPr>
              <a:t>Citizens who looking for quite places for study and working in Chicago, or citizens who is considering about purchasing real estate in Chicago, besides, Chicago government can take advantage of this application to monitor the noises pollution.</a:t>
            </a:r>
          </a:p>
          <a:p>
            <a:pPr>
              <a:buFontTx/>
              <a:buChar char="-"/>
            </a:pPr>
            <a:endParaRPr lang="en-US" sz="2000" b="1" dirty="0">
              <a:latin typeface="Century" panose="02040604050505020304" pitchFamily="18" charset="0"/>
            </a:endParaRPr>
          </a:p>
          <a:p>
            <a:pPr marL="0" indent="0">
              <a:buNone/>
            </a:pPr>
            <a:r>
              <a:rPr lang="en-US" sz="2000" b="1" dirty="0">
                <a:latin typeface="Century" panose="02040604050505020304" pitchFamily="18" charset="0"/>
              </a:rPr>
              <a:t>Why is this analytic important?</a:t>
            </a:r>
          </a:p>
          <a:p>
            <a:pPr>
              <a:buFontTx/>
              <a:buChar char="-"/>
            </a:pPr>
            <a:r>
              <a:rPr lang="en-US" sz="2000" dirty="0">
                <a:latin typeface="Century" panose="02040604050505020304" pitchFamily="18" charset="0"/>
              </a:rPr>
              <a:t>This analytic provides a more detailed and yet less expensive analytics on noise pollution in Chicago</a:t>
            </a: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105592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2</a:t>
            </a: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marL="0" indent="0">
              <a:buNone/>
            </a:pPr>
            <a:r>
              <a:rPr lang="en-US" sz="2800" b="1" dirty="0">
                <a:latin typeface="Century" panose="02040604050505020304" pitchFamily="18" charset="0"/>
              </a:rPr>
              <a:t>Goodness</a:t>
            </a:r>
            <a:endParaRPr lang="en-US" sz="2000" b="1" dirty="0">
              <a:latin typeface="Century" panose="02040604050505020304" pitchFamily="18" charset="0"/>
            </a:endParaRPr>
          </a:p>
          <a:p>
            <a:pPr marL="0" indent="0">
              <a:buNone/>
            </a:pPr>
            <a:endParaRPr lang="en-US" altLang="zh-CN" sz="1600" b="1" dirty="0">
              <a:latin typeface="Century" panose="02040604050505020304" pitchFamily="18" charset="0"/>
            </a:endParaRPr>
          </a:p>
          <a:p>
            <a:pPr marL="0" indent="0">
              <a:buNone/>
            </a:pPr>
            <a:r>
              <a:rPr lang="en-US" altLang="zh-CN" sz="2000" b="1" dirty="0">
                <a:latin typeface="Century" panose="02040604050505020304" pitchFamily="18" charset="0"/>
              </a:rPr>
              <a:t>What steps were taken to assess the ‘goodness’ of the analytic?   </a:t>
            </a:r>
          </a:p>
          <a:p>
            <a:pPr marL="0" indent="0">
              <a:buNone/>
            </a:pPr>
            <a:r>
              <a:rPr lang="en-US" altLang="zh-CN" sz="2000" b="1" dirty="0">
                <a:latin typeface="Century" panose="02040604050505020304" pitchFamily="18" charset="0"/>
              </a:rPr>
              <a:t>      </a:t>
            </a:r>
          </a:p>
          <a:p>
            <a:pPr>
              <a:buFontTx/>
              <a:buChar char="-"/>
            </a:pPr>
            <a:r>
              <a:rPr lang="en-US" altLang="zh-CN" sz="2000" dirty="0">
                <a:latin typeface="Century" panose="02040604050505020304" pitchFamily="18" charset="0"/>
              </a:rPr>
              <a:t>In order to predict the complaints counts for areas where the complaint counts are missing/unconvincing, we derived a Linear Regression model using </a:t>
            </a:r>
            <a:r>
              <a:rPr lang="en-US" altLang="zh-CN" sz="2000" dirty="0" err="1">
                <a:latin typeface="Century" panose="02040604050505020304" pitchFamily="18" charset="0"/>
              </a:rPr>
              <a:t>MLlib</a:t>
            </a:r>
            <a:r>
              <a:rPr lang="en-US" altLang="zh-CN" sz="2000" dirty="0">
                <a:latin typeface="Century" panose="02040604050505020304" pitchFamily="18" charset="0"/>
              </a:rPr>
              <a:t>. </a:t>
            </a:r>
          </a:p>
          <a:p>
            <a:pPr>
              <a:buFontTx/>
              <a:buChar char="-"/>
            </a:pPr>
            <a:endParaRPr lang="en-US" altLang="zh-CN" sz="2000" b="1" dirty="0">
              <a:latin typeface="Century" panose="02040604050505020304" pitchFamily="18" charset="0"/>
            </a:endParaRPr>
          </a:p>
          <a:p>
            <a:pPr>
              <a:buFontTx/>
              <a:buChar char="-"/>
            </a:pPr>
            <a:r>
              <a:rPr lang="en-US" altLang="zh-CN" sz="2000" dirty="0">
                <a:latin typeface="Century" panose="02040604050505020304" pitchFamily="18" charset="0"/>
              </a:rPr>
              <a:t>Our final model has a RMSE of 16.74. Since the data range of dataset goes from 0 to over 540, so we believe the model of our research is accurate enough for predictions of complaint counts. </a:t>
            </a:r>
          </a:p>
        </p:txBody>
      </p:sp>
    </p:spTree>
    <p:extLst>
      <p:ext uri="{BB962C8B-B14F-4D97-AF65-F5344CB8AC3E}">
        <p14:creationId xmlns:p14="http://schemas.microsoft.com/office/powerpoint/2010/main" val="7372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3</a:t>
            </a: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8226512"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Data Sources</a:t>
            </a:r>
          </a:p>
          <a:p>
            <a:pPr marL="0" indent="0">
              <a:buNone/>
            </a:pPr>
            <a:endParaRPr lang="en-US" sz="1600" b="1" dirty="0">
              <a:latin typeface="Century" panose="02040604050505020304" pitchFamily="18" charset="0"/>
            </a:endParaRPr>
          </a:p>
          <a:p>
            <a:pPr marL="0" indent="0">
              <a:buNone/>
            </a:pPr>
            <a:r>
              <a:rPr lang="en-US" sz="2000" b="1" dirty="0">
                <a:latin typeface="Century" panose="02040604050505020304" pitchFamily="18" charset="0"/>
              </a:rPr>
              <a:t>Name:           </a:t>
            </a:r>
            <a:r>
              <a:rPr lang="en-US" sz="2000" dirty="0">
                <a:latin typeface="Century" panose="02040604050505020304" pitchFamily="18" charset="0"/>
              </a:rPr>
              <a:t>CDPH Environmental Complaints</a:t>
            </a:r>
          </a:p>
          <a:p>
            <a:pPr marL="0" indent="0">
              <a:buNone/>
            </a:pPr>
            <a:r>
              <a:rPr lang="en-US" sz="2000" b="1" dirty="0">
                <a:latin typeface="Century" panose="02040604050505020304" pitchFamily="18" charset="0"/>
              </a:rPr>
              <a:t>Description:  </a:t>
            </a:r>
            <a:r>
              <a:rPr lang="en-US" sz="2000" dirty="0">
                <a:latin typeface="Century" panose="02040604050505020304" pitchFamily="18" charset="0"/>
              </a:rPr>
              <a:t>Data of 152,795 Chicago environmental complaints </a:t>
            </a:r>
          </a:p>
          <a:p>
            <a:pPr marL="0" indent="0">
              <a:buNone/>
            </a:pPr>
            <a:r>
              <a:rPr lang="en-US" sz="2000" b="1" dirty="0">
                <a:latin typeface="Century" panose="02040604050505020304" pitchFamily="18" charset="0"/>
              </a:rPr>
              <a:t>Size of data:  </a:t>
            </a:r>
            <a:r>
              <a:rPr lang="en-US" sz="2000" dirty="0">
                <a:latin typeface="Century" panose="02040604050505020304" pitchFamily="18" charset="0"/>
              </a:rPr>
              <a:t>21.5</a:t>
            </a:r>
            <a:r>
              <a:rPr lang="en-US" altLang="zh-CN" sz="2000" dirty="0">
                <a:latin typeface="Century" panose="02040604050505020304" pitchFamily="18" charset="0"/>
              </a:rPr>
              <a:t>MB</a:t>
            </a:r>
            <a:endParaRPr lang="en-US" sz="2000" dirty="0">
              <a:solidFill>
                <a:srgbClr val="FF000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r>
              <a:rPr lang="en-US" sz="2000" b="1" dirty="0">
                <a:latin typeface="Century" panose="02040604050505020304" pitchFamily="18" charset="0"/>
              </a:rPr>
              <a:t>Name:           </a:t>
            </a:r>
            <a:r>
              <a:rPr lang="en-US" sz="2000" dirty="0">
                <a:latin typeface="Century" panose="02040604050505020304" pitchFamily="18" charset="0"/>
              </a:rPr>
              <a:t>Points of Interests Dataset </a:t>
            </a:r>
          </a:p>
          <a:p>
            <a:pPr marL="0" indent="0">
              <a:buNone/>
            </a:pPr>
            <a:r>
              <a:rPr lang="en-US" sz="2000" b="1" dirty="0">
                <a:latin typeface="Century" panose="02040604050505020304" pitchFamily="18" charset="0"/>
              </a:rPr>
              <a:t>Description:  </a:t>
            </a:r>
            <a:r>
              <a:rPr lang="en-US" sz="2000" dirty="0">
                <a:latin typeface="Century" panose="02040604050505020304" pitchFamily="18" charset="0"/>
              </a:rPr>
              <a:t>3,680,000 records of venue data with 7 columns including venue id (Foursquare), mapped location, venue category (Foursquare), country code, etc. </a:t>
            </a:r>
          </a:p>
          <a:p>
            <a:pPr marL="0" indent="0">
              <a:buNone/>
            </a:pPr>
            <a:r>
              <a:rPr lang="en-US" sz="2000" b="1" dirty="0">
                <a:latin typeface="Century" panose="02040604050505020304" pitchFamily="18" charset="0"/>
              </a:rPr>
              <a:t>Size of data:  </a:t>
            </a:r>
            <a:r>
              <a:rPr lang="en-US" sz="2000" dirty="0">
                <a:latin typeface="Century" panose="02040604050505020304" pitchFamily="18" charset="0"/>
              </a:rPr>
              <a:t>221MB</a:t>
            </a:r>
          </a:p>
        </p:txBody>
      </p:sp>
    </p:spTree>
    <p:extLst>
      <p:ext uri="{BB962C8B-B14F-4D97-AF65-F5344CB8AC3E}">
        <p14:creationId xmlns:p14="http://schemas.microsoft.com/office/powerpoint/2010/main" val="213814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3</a:t>
            </a: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8226512"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Data Sources</a:t>
            </a:r>
          </a:p>
          <a:p>
            <a:pPr marL="0" indent="0">
              <a:buNone/>
            </a:pPr>
            <a:endParaRPr lang="en-US" sz="1600" b="1" dirty="0">
              <a:latin typeface="Century" panose="02040604050505020304" pitchFamily="18" charset="0"/>
            </a:endParaRPr>
          </a:p>
          <a:p>
            <a:pPr marL="0" indent="0">
              <a:buNone/>
            </a:pPr>
            <a:r>
              <a:rPr lang="en-US" sz="2000" b="1" dirty="0">
                <a:latin typeface="Century" panose="02040604050505020304" pitchFamily="18" charset="0"/>
              </a:rPr>
              <a:t>Name:           </a:t>
            </a:r>
            <a:r>
              <a:rPr lang="en-US" sz="2000" dirty="0">
                <a:latin typeface="Century" panose="02040604050505020304" pitchFamily="18" charset="0"/>
              </a:rPr>
              <a:t>Check-in Dataset from </a:t>
            </a:r>
            <a:r>
              <a:rPr lang="en-US" sz="2000" dirty="0" err="1">
                <a:latin typeface="Century" panose="02040604050505020304" pitchFamily="18" charset="0"/>
              </a:rPr>
              <a:t>Gowalla</a:t>
            </a:r>
            <a:r>
              <a:rPr lang="en-US" sz="2000" dirty="0">
                <a:latin typeface="Century" panose="02040604050505020304" pitchFamily="18" charset="0"/>
              </a:rPr>
              <a:t> </a:t>
            </a:r>
          </a:p>
          <a:p>
            <a:pPr marL="0" indent="0">
              <a:buNone/>
            </a:pPr>
            <a:r>
              <a:rPr lang="en-US" sz="2000" b="1" dirty="0">
                <a:latin typeface="Century" panose="02040604050505020304" pitchFamily="18" charset="0"/>
              </a:rPr>
              <a:t>Description:  </a:t>
            </a:r>
            <a:r>
              <a:rPr lang="en-US" sz="2000" dirty="0">
                <a:latin typeface="Century" panose="02040604050505020304" pitchFamily="18" charset="0"/>
              </a:rPr>
              <a:t>Contains total 6,442,890 check-ins worldwide collected from </a:t>
            </a:r>
            <a:r>
              <a:rPr lang="en-US" sz="2000" dirty="0" err="1">
                <a:latin typeface="Century" panose="02040604050505020304" pitchFamily="18" charset="0"/>
              </a:rPr>
              <a:t>Gowalla</a:t>
            </a:r>
            <a:r>
              <a:rPr lang="en-US" sz="2000" dirty="0">
                <a:latin typeface="Century" panose="02040604050505020304" pitchFamily="18" charset="0"/>
              </a:rPr>
              <a:t> in the period Feb. 2009 - Oct. 2010. </a:t>
            </a:r>
          </a:p>
          <a:p>
            <a:pPr marL="0" indent="0">
              <a:buNone/>
            </a:pPr>
            <a:r>
              <a:rPr lang="en-US" sz="2000" b="1" dirty="0">
                <a:latin typeface="Century" panose="02040604050505020304" pitchFamily="18" charset="0"/>
              </a:rPr>
              <a:t>Size of data</a:t>
            </a:r>
            <a:r>
              <a:rPr lang="en-US" sz="2000" dirty="0">
                <a:latin typeface="Century" panose="02040604050505020304" pitchFamily="18" charset="0"/>
              </a:rPr>
              <a:t>:  376</a:t>
            </a:r>
            <a:r>
              <a:rPr lang="en-US" altLang="zh-CN" sz="2000" dirty="0">
                <a:latin typeface="Century" panose="02040604050505020304" pitchFamily="18" charset="0"/>
              </a:rPr>
              <a:t>MB</a:t>
            </a:r>
            <a:endParaRPr lang="en-US" sz="2000" dirty="0">
              <a:solidFill>
                <a:srgbClr val="FF000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r>
              <a:rPr lang="en-US" sz="2000" b="1" dirty="0">
                <a:latin typeface="Century" panose="02040604050505020304" pitchFamily="18" charset="0"/>
              </a:rPr>
              <a:t>Name:           </a:t>
            </a:r>
            <a:r>
              <a:rPr lang="en-US" sz="2000" dirty="0">
                <a:latin typeface="Century" panose="02040604050505020304" pitchFamily="18" charset="0"/>
              </a:rPr>
              <a:t>Historical Traffic Congestion Dataset </a:t>
            </a:r>
          </a:p>
          <a:p>
            <a:pPr marL="0" indent="0">
              <a:buNone/>
            </a:pPr>
            <a:r>
              <a:rPr lang="en-US" sz="2000" b="1" dirty="0">
                <a:latin typeface="Century" panose="02040604050505020304" pitchFamily="18" charset="0"/>
              </a:rPr>
              <a:t>Description:  </a:t>
            </a:r>
            <a:r>
              <a:rPr lang="en-US" sz="2000" dirty="0">
                <a:latin typeface="Century" panose="02040604050505020304" pitchFamily="18" charset="0"/>
              </a:rPr>
              <a:t>The historical estimated congestion for the 29 traffic regions in Chicago, including 3,179,966 records since Jan. 18 2013 </a:t>
            </a:r>
            <a:r>
              <a:rPr lang="en-US" sz="2000" b="1" dirty="0">
                <a:latin typeface="Century" panose="02040604050505020304" pitchFamily="18" charset="0"/>
              </a:rPr>
              <a:t>Size of data:  </a:t>
            </a:r>
            <a:r>
              <a:rPr lang="en-US" sz="2000" dirty="0">
                <a:latin typeface="Century" panose="02040604050505020304" pitchFamily="18" charset="0"/>
              </a:rPr>
              <a:t>239MB</a:t>
            </a:r>
          </a:p>
        </p:txBody>
      </p:sp>
    </p:spTree>
    <p:extLst>
      <p:ext uri="{BB962C8B-B14F-4D97-AF65-F5344CB8AC3E}">
        <p14:creationId xmlns:p14="http://schemas.microsoft.com/office/powerpoint/2010/main" val="203762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4</a:t>
            </a: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Design Diagram</a:t>
            </a: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a:p>
            <a:pPr marL="0" indent="0">
              <a:buNone/>
            </a:pPr>
            <a:endParaRPr lang="en-US" sz="2000" b="1" dirty="0">
              <a:latin typeface="Century" panose="02040604050505020304" pitchFamily="18" charset="0"/>
            </a:endParaRPr>
          </a:p>
          <a:p>
            <a:pPr marL="0" indent="0">
              <a:buNone/>
            </a:pPr>
            <a:endParaRPr lang="en-US" sz="2000" b="1" dirty="0">
              <a:latin typeface="Century" panose="02040604050505020304" pitchFamily="18" charset="0"/>
            </a:endParaRPr>
          </a:p>
          <a:p>
            <a:pPr marL="0" indent="0">
              <a:buNone/>
            </a:pPr>
            <a:endParaRPr lang="en-US" sz="2000" b="1" dirty="0">
              <a:latin typeface="Century" panose="02040604050505020304" pitchFamily="18" charset="0"/>
            </a:endParaRPr>
          </a:p>
          <a:p>
            <a:pPr marL="0" indent="0">
              <a:buNone/>
            </a:pPr>
            <a:endParaRPr lang="en-US" sz="2000" b="1" dirty="0">
              <a:latin typeface="Century" panose="02040604050505020304" pitchFamily="18" charset="0"/>
            </a:endParaRPr>
          </a:p>
          <a:p>
            <a:pPr marL="0" indent="0">
              <a:buNone/>
            </a:pPr>
            <a:r>
              <a:rPr lang="en-US" sz="2000" b="1" dirty="0">
                <a:latin typeface="Century" panose="02040604050505020304" pitchFamily="18" charset="0"/>
              </a:rPr>
              <a:t>Platform(s) on which the analytic ran: </a:t>
            </a:r>
          </a:p>
          <a:p>
            <a:pPr marL="0" indent="0">
              <a:buNone/>
            </a:pPr>
            <a:r>
              <a:rPr lang="en-US" sz="2000" b="1" dirty="0">
                <a:latin typeface="Century" panose="02040604050505020304" pitchFamily="18" charset="0"/>
              </a:rPr>
              <a:t>	</a:t>
            </a:r>
            <a:r>
              <a:rPr lang="en-US" sz="2000" dirty="0">
                <a:latin typeface="Century" panose="02040604050505020304" pitchFamily="18" charset="0"/>
              </a:rPr>
              <a:t>Dumbo on NYU HPC cluster and </a:t>
            </a:r>
            <a:r>
              <a:rPr lang="en-US" sz="2000" dirty="0" err="1">
                <a:latin typeface="Century" panose="02040604050505020304" pitchFamily="18" charset="0"/>
              </a:rPr>
              <a:t>Quickstart</a:t>
            </a:r>
            <a:r>
              <a:rPr lang="en-US" sz="2000" dirty="0">
                <a:latin typeface="Century" panose="02040604050505020304" pitchFamily="18" charset="0"/>
              </a:rPr>
              <a:t> VM</a:t>
            </a:r>
          </a:p>
          <a:p>
            <a:pPr marL="0" indent="0">
              <a:buNone/>
            </a:pPr>
            <a:endParaRPr lang="en-US" sz="2000" b="1" dirty="0">
              <a:latin typeface="Century" panose="02040604050505020304" pitchFamily="18" charset="0"/>
            </a:endParaRPr>
          </a:p>
        </p:txBody>
      </p:sp>
      <p:pic>
        <p:nvPicPr>
          <p:cNvPr id="6" name="图片 5" descr="C:\Users\Lei Guo\AppData\Local\Microsoft\Windows\INetCacheContent.Word\Diagram.tif"/>
          <p:cNvPicPr/>
          <p:nvPr/>
        </p:nvPicPr>
        <p:blipFill rotWithShape="1">
          <a:blip r:embed="rId2" cstate="print">
            <a:extLst>
              <a:ext uri="{28A0092B-C50C-407E-A947-70E740481C1C}">
                <a14:useLocalDpi xmlns:a14="http://schemas.microsoft.com/office/drawing/2010/main" val="0"/>
              </a:ext>
            </a:extLst>
          </a:blip>
          <a:srcRect l="1270" r="810" b="1211"/>
          <a:stretch/>
        </p:blipFill>
        <p:spPr bwMode="auto">
          <a:xfrm>
            <a:off x="2340299" y="1880170"/>
            <a:ext cx="4625581" cy="38526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050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5</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Results</a:t>
            </a:r>
            <a:r>
              <a:rPr lang="en-US" altLang="zh-CN" sz="2800" b="1" dirty="0">
                <a:latin typeface="Century" panose="02040604050505020304" pitchFamily="18" charset="0"/>
              </a:rPr>
              <a:t>:</a:t>
            </a:r>
            <a:r>
              <a:rPr lang="zh-CN" altLang="en-US" sz="2800" b="1" dirty="0">
                <a:latin typeface="Century" panose="02040604050505020304" pitchFamily="18" charset="0"/>
              </a:rPr>
              <a:t> </a:t>
            </a:r>
            <a:r>
              <a:rPr lang="en-US" altLang="zh-CN" sz="2800" b="1" dirty="0">
                <a:latin typeface="Century" panose="02040604050505020304" pitchFamily="18" charset="0"/>
              </a:rPr>
              <a:t>Noise Maps</a:t>
            </a:r>
            <a:endParaRPr lang="en-US" sz="2800" b="1" dirty="0">
              <a:latin typeface="Century" panose="02040604050505020304" pitchFamily="18" charset="0"/>
            </a:endParaRPr>
          </a:p>
          <a:p>
            <a:pPr marL="0" indent="0">
              <a:buNone/>
            </a:pPr>
            <a:endParaRPr lang="en-US" sz="1600" b="1" dirty="0">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pic>
        <p:nvPicPr>
          <p:cNvPr id="5" name="图片 4" descr="D:\Master\courses\BigData\project\without_inference.png"/>
          <p:cNvPicPr/>
          <p:nvPr/>
        </p:nvPicPr>
        <p:blipFill rotWithShape="1">
          <a:blip r:embed="rId2" cstate="print">
            <a:extLst>
              <a:ext uri="{28A0092B-C50C-407E-A947-70E740481C1C}">
                <a14:useLocalDpi xmlns:a14="http://schemas.microsoft.com/office/drawing/2010/main" val="0"/>
              </a:ext>
            </a:extLst>
          </a:blip>
          <a:srcRect l="-1" r="21123" b="9738"/>
          <a:stretch/>
        </p:blipFill>
        <p:spPr bwMode="auto">
          <a:xfrm>
            <a:off x="1299799" y="1842887"/>
            <a:ext cx="2695258" cy="4525253"/>
          </a:xfrm>
          <a:prstGeom prst="rect">
            <a:avLst/>
          </a:prstGeom>
          <a:noFill/>
          <a:ln>
            <a:noFill/>
          </a:ln>
          <a:extLst>
            <a:ext uri="{53640926-AAD7-44D8-BBD7-CCE9431645EC}">
              <a14:shadowObscured xmlns:a14="http://schemas.microsoft.com/office/drawing/2010/main"/>
            </a:ext>
          </a:extLst>
        </p:spPr>
      </p:pic>
      <p:pic>
        <p:nvPicPr>
          <p:cNvPr id="6" name="图片 5" descr="D:\Master\courses\BigData\project\with_inference.png"/>
          <p:cNvPicPr/>
          <p:nvPr/>
        </p:nvPicPr>
        <p:blipFill rotWithShape="1">
          <a:blip r:embed="rId3" cstate="print">
            <a:extLst>
              <a:ext uri="{28A0092B-C50C-407E-A947-70E740481C1C}">
                <a14:useLocalDpi xmlns:a14="http://schemas.microsoft.com/office/drawing/2010/main" val="0"/>
              </a:ext>
            </a:extLst>
          </a:blip>
          <a:srcRect r="21457" b="9871"/>
          <a:stretch/>
        </p:blipFill>
        <p:spPr bwMode="auto">
          <a:xfrm>
            <a:off x="5206206" y="1837523"/>
            <a:ext cx="2693988" cy="4535980"/>
          </a:xfrm>
          <a:prstGeom prst="rect">
            <a:avLst/>
          </a:prstGeom>
          <a:noFill/>
          <a:ln>
            <a:noFill/>
          </a:ln>
          <a:extLst>
            <a:ext uri="{53640926-AAD7-44D8-BBD7-CCE9431645EC}">
              <a14:shadowObscured xmlns:a14="http://schemas.microsoft.com/office/drawing/2010/main"/>
            </a:ext>
          </a:extLst>
        </p:spPr>
      </p:pic>
      <p:sp>
        <p:nvSpPr>
          <p:cNvPr id="2" name="矩形 1"/>
          <p:cNvSpPr/>
          <p:nvPr/>
        </p:nvSpPr>
        <p:spPr>
          <a:xfrm>
            <a:off x="1468403" y="6397823"/>
            <a:ext cx="2526654" cy="307777"/>
          </a:xfrm>
          <a:prstGeom prst="rect">
            <a:avLst/>
          </a:prstGeom>
        </p:spPr>
        <p:txBody>
          <a:bodyPr wrap="none">
            <a:spAutoFit/>
          </a:bodyPr>
          <a:lstStyle/>
          <a:p>
            <a:r>
              <a:rPr lang="en-US" altLang="zh-CN">
                <a:latin typeface="Times New Roman" charset="0"/>
                <a:ea typeface="宋体" charset="-122"/>
              </a:rPr>
              <a:t>(a)Noise map without inference</a:t>
            </a:r>
            <a:r>
              <a:rPr lang="zh-CN" altLang="zh-CN" dirty="0"/>
              <a:t> </a:t>
            </a:r>
            <a:endParaRPr lang="zh-CN" altLang="en-US" dirty="0"/>
          </a:p>
        </p:txBody>
      </p:sp>
      <p:sp>
        <p:nvSpPr>
          <p:cNvPr id="3" name="矩形 2"/>
          <p:cNvSpPr/>
          <p:nvPr/>
        </p:nvSpPr>
        <p:spPr>
          <a:xfrm>
            <a:off x="5399679" y="6397822"/>
            <a:ext cx="2307042" cy="307777"/>
          </a:xfrm>
          <a:prstGeom prst="rect">
            <a:avLst/>
          </a:prstGeom>
        </p:spPr>
        <p:txBody>
          <a:bodyPr wrap="none">
            <a:spAutoFit/>
          </a:bodyPr>
          <a:lstStyle/>
          <a:p>
            <a:r>
              <a:rPr lang="en-US" altLang="zh-CN" dirty="0">
                <a:latin typeface="Times New Roman" charset="0"/>
                <a:ea typeface="宋体" charset="-122"/>
              </a:rPr>
              <a:t>(b)Noise map with inference</a:t>
            </a:r>
            <a:r>
              <a:rPr lang="zh-CN" altLang="zh-CN" dirty="0"/>
              <a:t> </a:t>
            </a:r>
            <a:endParaRPr lang="zh-CN" altLang="en-US" dirty="0"/>
          </a:p>
        </p:txBody>
      </p:sp>
    </p:spTree>
    <p:extLst>
      <p:ext uri="{BB962C8B-B14F-4D97-AF65-F5344CB8AC3E}">
        <p14:creationId xmlns:p14="http://schemas.microsoft.com/office/powerpoint/2010/main" val="47775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5</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Results: Noise Maps of Main Types of Noises</a:t>
            </a:r>
          </a:p>
          <a:p>
            <a:pPr marL="0" indent="0">
              <a:buNone/>
            </a:pPr>
            <a:endParaRPr lang="en-US" sz="1600" b="1" dirty="0">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pic>
        <p:nvPicPr>
          <p:cNvPr id="5" name="图片 4" descr="C:\Users\Lei Guo\AppData\Local\Microsoft\Windows\INetCacheContent.Word\MUSIC_PARTY.PNG"/>
          <p:cNvPicPr/>
          <p:nvPr/>
        </p:nvPicPr>
        <p:blipFill rotWithShape="1">
          <a:blip r:embed="rId2" cstate="print">
            <a:extLst>
              <a:ext uri="{28A0092B-C50C-407E-A947-70E740481C1C}">
                <a14:useLocalDpi xmlns:a14="http://schemas.microsoft.com/office/drawing/2010/main" val="0"/>
              </a:ext>
            </a:extLst>
          </a:blip>
          <a:srcRect l="3941" r="20983"/>
          <a:stretch/>
        </p:blipFill>
        <p:spPr bwMode="auto">
          <a:xfrm>
            <a:off x="18525" y="1934050"/>
            <a:ext cx="1788374" cy="3497921"/>
          </a:xfrm>
          <a:prstGeom prst="rect">
            <a:avLst/>
          </a:prstGeom>
          <a:noFill/>
          <a:ln>
            <a:noFill/>
          </a:ln>
        </p:spPr>
      </p:pic>
      <p:pic>
        <p:nvPicPr>
          <p:cNvPr id="6" name="图片 5" descr="C:\Users\Lei Guo\AppData\Local\Microsoft\Windows\INetCacheContent.Word\CONSTRUCTION.PNG"/>
          <p:cNvPicPr/>
          <p:nvPr/>
        </p:nvPicPr>
        <p:blipFill rotWithShape="1">
          <a:blip r:embed="rId3" cstate="print">
            <a:extLst>
              <a:ext uri="{28A0092B-C50C-407E-A947-70E740481C1C}">
                <a14:useLocalDpi xmlns:a14="http://schemas.microsoft.com/office/drawing/2010/main" val="0"/>
              </a:ext>
            </a:extLst>
          </a:blip>
          <a:srcRect l="3711" r="20198"/>
          <a:stretch/>
        </p:blipFill>
        <p:spPr bwMode="auto">
          <a:xfrm>
            <a:off x="1843191" y="1934050"/>
            <a:ext cx="1813500" cy="3497922"/>
          </a:xfrm>
          <a:prstGeom prst="rect">
            <a:avLst/>
          </a:prstGeom>
          <a:noFill/>
          <a:ln>
            <a:noFill/>
          </a:ln>
        </p:spPr>
      </p:pic>
      <p:pic>
        <p:nvPicPr>
          <p:cNvPr id="11" name="图片 10" descr="C:\Users\Lei Guo\AppData\Local\Microsoft\Windows\INetCacheContent.Word\AC_VENTILATION.PNG"/>
          <p:cNvPicPr/>
          <p:nvPr/>
        </p:nvPicPr>
        <p:blipFill rotWithShape="1">
          <a:blip r:embed="rId4" cstate="print">
            <a:extLst>
              <a:ext uri="{28A0092B-C50C-407E-A947-70E740481C1C}">
                <a14:useLocalDpi xmlns:a14="http://schemas.microsoft.com/office/drawing/2010/main" val="0"/>
              </a:ext>
            </a:extLst>
          </a:blip>
          <a:srcRect l="4241" r="20795"/>
          <a:stretch/>
        </p:blipFill>
        <p:spPr bwMode="auto">
          <a:xfrm>
            <a:off x="3694671" y="1934050"/>
            <a:ext cx="1788699" cy="3497922"/>
          </a:xfrm>
          <a:prstGeom prst="rect">
            <a:avLst/>
          </a:prstGeom>
          <a:noFill/>
          <a:ln>
            <a:noFill/>
          </a:ln>
        </p:spPr>
      </p:pic>
      <p:pic>
        <p:nvPicPr>
          <p:cNvPr id="13" name="图片 12" descr="C:\Users\Lei Guo\AppData\Local\Microsoft\Windows\INetCacheContent.Word\REPAIR_REFURBISH.PNG"/>
          <p:cNvPicPr/>
          <p:nvPr/>
        </p:nvPicPr>
        <p:blipFill rotWithShape="1">
          <a:blip r:embed="rId5" cstate="print">
            <a:extLst>
              <a:ext uri="{28A0092B-C50C-407E-A947-70E740481C1C}">
                <a14:useLocalDpi xmlns:a14="http://schemas.microsoft.com/office/drawing/2010/main" val="0"/>
              </a:ext>
            </a:extLst>
          </a:blip>
          <a:srcRect l="4294" r="20761"/>
          <a:stretch/>
        </p:blipFill>
        <p:spPr bwMode="auto">
          <a:xfrm>
            <a:off x="5519662" y="1934050"/>
            <a:ext cx="1788699" cy="3497922"/>
          </a:xfrm>
          <a:prstGeom prst="rect">
            <a:avLst/>
          </a:prstGeom>
          <a:noFill/>
          <a:ln>
            <a:noFill/>
          </a:ln>
        </p:spPr>
      </p:pic>
      <p:pic>
        <p:nvPicPr>
          <p:cNvPr id="15" name="图片 14" descr="C:\Users\Lei Guo\AppData\Local\Microsoft\Windows\INetCacheContent.Word\TRAFFIC.PNG"/>
          <p:cNvPicPr/>
          <p:nvPr/>
        </p:nvPicPr>
        <p:blipFill rotWithShape="1">
          <a:blip r:embed="rId6" cstate="print">
            <a:extLst>
              <a:ext uri="{28A0092B-C50C-407E-A947-70E740481C1C}">
                <a14:useLocalDpi xmlns:a14="http://schemas.microsoft.com/office/drawing/2010/main" val="0"/>
              </a:ext>
            </a:extLst>
          </a:blip>
          <a:srcRect l="4646" r="20990"/>
          <a:stretch/>
        </p:blipFill>
        <p:spPr bwMode="auto">
          <a:xfrm>
            <a:off x="7341062" y="1934049"/>
            <a:ext cx="1774371" cy="3497921"/>
          </a:xfrm>
          <a:prstGeom prst="rect">
            <a:avLst/>
          </a:prstGeom>
          <a:noFill/>
          <a:ln>
            <a:noFill/>
          </a:ln>
        </p:spPr>
      </p:pic>
      <p:sp>
        <p:nvSpPr>
          <p:cNvPr id="2" name="矩形 1"/>
          <p:cNvSpPr/>
          <p:nvPr/>
        </p:nvSpPr>
        <p:spPr>
          <a:xfrm>
            <a:off x="137852" y="5492820"/>
            <a:ext cx="1669047" cy="307777"/>
          </a:xfrm>
          <a:prstGeom prst="rect">
            <a:avLst/>
          </a:prstGeom>
        </p:spPr>
        <p:txBody>
          <a:bodyPr wrap="none">
            <a:spAutoFit/>
          </a:bodyPr>
          <a:lstStyle/>
          <a:p>
            <a:r>
              <a:rPr lang="en-US" altLang="zh-CN" dirty="0">
                <a:latin typeface="Times New Roman" charset="0"/>
                <a:ea typeface="宋体" charset="-122"/>
              </a:rPr>
              <a:t>(a) Music and Party</a:t>
            </a:r>
            <a:r>
              <a:rPr lang="zh-CN" altLang="zh-CN" dirty="0"/>
              <a:t> </a:t>
            </a:r>
            <a:endParaRPr lang="zh-CN" altLang="en-US" dirty="0"/>
          </a:p>
        </p:txBody>
      </p:sp>
      <p:sp>
        <p:nvSpPr>
          <p:cNvPr id="3" name="矩形 2"/>
          <p:cNvSpPr/>
          <p:nvPr/>
        </p:nvSpPr>
        <p:spPr>
          <a:xfrm>
            <a:off x="2013201" y="5492820"/>
            <a:ext cx="1473480" cy="307777"/>
          </a:xfrm>
          <a:prstGeom prst="rect">
            <a:avLst/>
          </a:prstGeom>
        </p:spPr>
        <p:txBody>
          <a:bodyPr wrap="none">
            <a:spAutoFit/>
          </a:bodyPr>
          <a:lstStyle/>
          <a:p>
            <a:r>
              <a:rPr lang="en-US" altLang="zh-CN" dirty="0">
                <a:latin typeface="Times New Roman" charset="0"/>
                <a:ea typeface="宋体" charset="-122"/>
              </a:rPr>
              <a:t>(b)  Construction</a:t>
            </a:r>
            <a:r>
              <a:rPr lang="zh-CN" altLang="zh-CN" dirty="0"/>
              <a:t> </a:t>
            </a:r>
            <a:endParaRPr lang="zh-CN" altLang="en-US" dirty="0"/>
          </a:p>
        </p:txBody>
      </p:sp>
      <p:sp>
        <p:nvSpPr>
          <p:cNvPr id="4" name="矩形 3"/>
          <p:cNvSpPr/>
          <p:nvPr/>
        </p:nvSpPr>
        <p:spPr>
          <a:xfrm>
            <a:off x="3656691" y="5492818"/>
            <a:ext cx="1915140" cy="307777"/>
          </a:xfrm>
          <a:prstGeom prst="rect">
            <a:avLst/>
          </a:prstGeom>
        </p:spPr>
        <p:txBody>
          <a:bodyPr wrap="none">
            <a:spAutoFit/>
          </a:bodyPr>
          <a:lstStyle/>
          <a:p>
            <a:r>
              <a:rPr lang="en-US" altLang="zh-CN" dirty="0">
                <a:latin typeface="Times New Roman" charset="0"/>
                <a:ea typeface="宋体" charset="-122"/>
              </a:rPr>
              <a:t>(c) A/C and Ventilation</a:t>
            </a:r>
            <a:r>
              <a:rPr lang="zh-CN" altLang="zh-CN" dirty="0"/>
              <a:t> </a:t>
            </a:r>
            <a:endParaRPr lang="zh-CN" altLang="en-US" dirty="0"/>
          </a:p>
        </p:txBody>
      </p:sp>
      <p:sp>
        <p:nvSpPr>
          <p:cNvPr id="16" name="矩形 15"/>
          <p:cNvSpPr/>
          <p:nvPr/>
        </p:nvSpPr>
        <p:spPr>
          <a:xfrm>
            <a:off x="5436803" y="5492818"/>
            <a:ext cx="1992853" cy="307777"/>
          </a:xfrm>
          <a:prstGeom prst="rect">
            <a:avLst/>
          </a:prstGeom>
        </p:spPr>
        <p:txBody>
          <a:bodyPr wrap="none">
            <a:spAutoFit/>
          </a:bodyPr>
          <a:lstStyle/>
          <a:p>
            <a:r>
              <a:rPr lang="en-US" altLang="zh-CN" dirty="0">
                <a:latin typeface="Times New Roman" charset="0"/>
                <a:ea typeface="宋体" charset="-122"/>
              </a:rPr>
              <a:t>(d)Repair and Refurbish</a:t>
            </a:r>
            <a:r>
              <a:rPr lang="zh-CN" altLang="zh-CN" dirty="0"/>
              <a:t> </a:t>
            </a:r>
            <a:endParaRPr lang="zh-CN" altLang="en-US" dirty="0"/>
          </a:p>
        </p:txBody>
      </p:sp>
      <p:sp>
        <p:nvSpPr>
          <p:cNvPr id="17" name="矩形 16"/>
          <p:cNvSpPr/>
          <p:nvPr/>
        </p:nvSpPr>
        <p:spPr>
          <a:xfrm>
            <a:off x="7711725" y="5492817"/>
            <a:ext cx="975075" cy="307777"/>
          </a:xfrm>
          <a:prstGeom prst="rect">
            <a:avLst/>
          </a:prstGeom>
        </p:spPr>
        <p:txBody>
          <a:bodyPr wrap="none">
            <a:spAutoFit/>
          </a:bodyPr>
          <a:lstStyle/>
          <a:p>
            <a:r>
              <a:rPr lang="en-US" altLang="zh-CN" dirty="0">
                <a:latin typeface="Times New Roman" charset="0"/>
                <a:ea typeface="宋体" charset="-122"/>
              </a:rPr>
              <a:t>(e) Traffic</a:t>
            </a:r>
            <a:r>
              <a:rPr lang="zh-CN" altLang="zh-CN" dirty="0"/>
              <a:t> </a:t>
            </a:r>
            <a:endParaRPr lang="zh-CN" altLang="en-US" dirty="0"/>
          </a:p>
        </p:txBody>
      </p:sp>
    </p:spTree>
    <p:extLst>
      <p:ext uri="{BB962C8B-B14F-4D97-AF65-F5344CB8AC3E}">
        <p14:creationId xmlns:p14="http://schemas.microsoft.com/office/powerpoint/2010/main" val="209747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r>
              <a:rPr lang="en-US" altLang="en-US" sz="900" dirty="0">
                <a:latin typeface="Verdana" pitchFamily="34" charset="0"/>
              </a:rPr>
              <a:t>Slide 5</a:t>
            </a:r>
          </a:p>
        </p:txBody>
      </p:sp>
      <p:sp>
        <p:nvSpPr>
          <p:cNvPr id="34820" name="Rectangle 2"/>
          <p:cNvSpPr>
            <a:spLocks noGrp="1" noChangeArrowheads="1"/>
          </p:cNvSpPr>
          <p:nvPr>
            <p:ph type="title"/>
          </p:nvPr>
        </p:nvSpPr>
        <p:spPr/>
        <p:txBody>
          <a:bodyPr/>
          <a:lstStyle/>
          <a:p>
            <a:pPr marL="0" indent="0"/>
            <a:r>
              <a:rPr lang="en-US" altLang="zh-CN" b="1" dirty="0">
                <a:latin typeface="Century" panose="02040604050505020304" pitchFamily="18" charset="0"/>
              </a:rPr>
              <a:t>Diagnosing Chicago’s Noises with Ubiquitous Data</a:t>
            </a:r>
            <a:endParaRPr lang="en-US" sz="3200" b="1" dirty="0">
              <a:solidFill>
                <a:srgbClr val="00B0F0"/>
              </a:solidFill>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a:latin typeface="Century" panose="02040604050505020304" pitchFamily="18" charset="0"/>
              </a:rPr>
              <a:t>Results: Noise Composition of Typical Locations</a:t>
            </a:r>
          </a:p>
          <a:p>
            <a:pPr marL="0" indent="0">
              <a:buNone/>
            </a:pPr>
            <a:endParaRPr lang="en-US" sz="1600" b="1" dirty="0">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pic>
        <p:nvPicPr>
          <p:cNvPr id="5" name="图片 4" descr="/Users/Zhichao/Desktop/课件/Realtime and Big Data Analytics/class 13/result/6 positions/图片 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410" y="2128751"/>
            <a:ext cx="2489790" cy="2163409"/>
          </a:xfrm>
          <a:prstGeom prst="rect">
            <a:avLst/>
          </a:prstGeom>
          <a:noFill/>
          <a:ln>
            <a:noFill/>
          </a:ln>
        </p:spPr>
      </p:pic>
      <p:pic>
        <p:nvPicPr>
          <p:cNvPr id="6" name="图片 5" descr="/Users/Zhichao/Desktop/课件/Realtime and Big Data Analytics/class 13/result/6 positions/图片 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001" y="2141145"/>
            <a:ext cx="2477770" cy="2160550"/>
          </a:xfrm>
          <a:prstGeom prst="rect">
            <a:avLst/>
          </a:prstGeom>
          <a:noFill/>
          <a:ln>
            <a:noFill/>
          </a:ln>
        </p:spPr>
      </p:pic>
      <p:pic>
        <p:nvPicPr>
          <p:cNvPr id="7" name="图片 6" descr="/Users/Zhichao/Desktop/课件/Realtime and Big Data Analytics/class 13/result/6 positions/图片 3.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6173" y="2128751"/>
            <a:ext cx="2513674" cy="2179955"/>
          </a:xfrm>
          <a:prstGeom prst="rect">
            <a:avLst/>
          </a:prstGeom>
          <a:noFill/>
          <a:ln>
            <a:noFill/>
          </a:ln>
        </p:spPr>
      </p:pic>
      <p:pic>
        <p:nvPicPr>
          <p:cNvPr id="10" name="图片 9" descr="/Users/Zhichao/Desktop/课件/Realtime and Big Data Analytics/class 13/result/6 positions/图片 5.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48116" y="4448494"/>
            <a:ext cx="2477770" cy="2053351"/>
          </a:xfrm>
          <a:prstGeom prst="rect">
            <a:avLst/>
          </a:prstGeom>
          <a:noFill/>
          <a:ln>
            <a:noFill/>
          </a:ln>
        </p:spPr>
      </p:pic>
      <p:pic>
        <p:nvPicPr>
          <p:cNvPr id="11" name="图片 10" descr="/Users/Zhichao/Desktop/课件/Realtime and Big Data Analytics/class 13/result/6 positions/图片 6.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6173" y="4448495"/>
            <a:ext cx="2513673" cy="2048241"/>
          </a:xfrm>
          <a:prstGeom prst="rect">
            <a:avLst/>
          </a:prstGeom>
          <a:noFill/>
          <a:ln>
            <a:noFill/>
          </a:ln>
        </p:spPr>
      </p:pic>
      <p:pic>
        <p:nvPicPr>
          <p:cNvPr id="12" name="图片 11" descr="/Users/Zhichao/Desktop/课件/Realtime and Big Data Analytics/class 13/result/6 positions/图片 4.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4410" y="4448495"/>
            <a:ext cx="2489790" cy="2048241"/>
          </a:xfrm>
          <a:prstGeom prst="rect">
            <a:avLst/>
          </a:prstGeom>
          <a:noFill/>
          <a:ln>
            <a:noFill/>
          </a:ln>
        </p:spPr>
      </p:pic>
    </p:spTree>
    <p:extLst>
      <p:ext uri="{BB962C8B-B14F-4D97-AF65-F5344CB8AC3E}">
        <p14:creationId xmlns:p14="http://schemas.microsoft.com/office/powerpoint/2010/main" val="2106880205"/>
      </p:ext>
    </p:extLst>
  </p:cSld>
  <p:clrMapOvr>
    <a:masterClrMapping/>
  </p:clrMapOvr>
</p:sld>
</file>

<file path=ppt/theme/theme1.xml><?xml version="1.0" encoding="utf-8"?>
<a:theme xmlns:a="http://schemas.openxmlformats.org/drawingml/2006/main" name="Level">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Leve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0 September 2009">
  <a:themeElements>
    <a:clrScheme name="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fontScheme name="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5489</TotalTime>
  <Words>1159</Words>
  <Application>Microsoft Office PowerPoint</Application>
  <PresentationFormat>全屏显示(4:3)</PresentationFormat>
  <Paragraphs>141</Paragraphs>
  <Slides>13</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13</vt:i4>
      </vt:variant>
    </vt:vector>
  </HeadingPairs>
  <TitlesOfParts>
    <vt:vector size="22" baseType="lpstr">
      <vt:lpstr>宋体</vt:lpstr>
      <vt:lpstr>Arial</vt:lpstr>
      <vt:lpstr>Calibri</vt:lpstr>
      <vt:lpstr>Century</vt:lpstr>
      <vt:lpstr>Times New Roman</vt:lpstr>
      <vt:lpstr>Verdana</vt:lpstr>
      <vt:lpstr>Wingdings</vt:lpstr>
      <vt:lpstr>Level</vt:lpstr>
      <vt:lpstr>10 September 2009</vt:lpstr>
      <vt:lpstr>Analytics Project Symposium - Fall 2016</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lpstr>Diagnosing Chicago’s Noises with Ubiquitous Data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cp:keywords/>
  <dc:description/>
  <cp:lastModifiedBy>Lei Guo</cp:lastModifiedBy>
  <cp:revision>1926</cp:revision>
  <dcterms:created xsi:type="dcterms:W3CDTF">2013-01-20T16:38:10Z</dcterms:created>
  <dcterms:modified xsi:type="dcterms:W3CDTF">2016-12-15T02:08:35Z</dcterms:modified>
  <cp:category/>
</cp:coreProperties>
</file>